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00" r:id="rId2"/>
    <p:sldId id="276" r:id="rId3"/>
    <p:sldId id="281" r:id="rId4"/>
    <p:sldId id="289" r:id="rId5"/>
    <p:sldId id="278" r:id="rId6"/>
    <p:sldId id="279" r:id="rId7"/>
    <p:sldId id="290" r:id="rId8"/>
    <p:sldId id="282" r:id="rId9"/>
    <p:sldId id="280" r:id="rId10"/>
    <p:sldId id="275" r:id="rId11"/>
    <p:sldId id="286" r:id="rId12"/>
    <p:sldId id="284" r:id="rId13"/>
    <p:sldId id="285" r:id="rId14"/>
    <p:sldId id="287" r:id="rId15"/>
    <p:sldId id="291" r:id="rId16"/>
    <p:sldId id="292" r:id="rId17"/>
    <p:sldId id="299" r:id="rId18"/>
    <p:sldId id="283" r:id="rId19"/>
    <p:sldId id="293" r:id="rId20"/>
    <p:sldId id="294" r:id="rId21"/>
    <p:sldId id="295" r:id="rId22"/>
    <p:sldId id="296" r:id="rId23"/>
    <p:sldId id="297" r:id="rId24"/>
    <p:sldId id="298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660"/>
  </p:normalViewPr>
  <p:slideViewPr>
    <p:cSldViewPr>
      <p:cViewPr varScale="1">
        <p:scale>
          <a:sx n="70" d="100"/>
          <a:sy n="70" d="100"/>
        </p:scale>
        <p:origin x="52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1A1E47-7E71-4733-A55B-8FCF95F960EA}" type="datetimeFigureOut">
              <a:rPr lang="en-US" smtClean="0"/>
              <a:t>10/5/2016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5DAEF78-2B4C-47D5-B479-55C85686D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41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9FB9E1DC-6C67-42B1-9CA3-1482FD88E527}" type="slidenum">
              <a:rPr lang="en-US" altLang="en-US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3692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BD02-6276-4C6B-8B61-5EF465432E52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B6987-7695-44C6-93AB-2F79F06C7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BD02-6276-4C6B-8B61-5EF465432E52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B6987-7695-44C6-93AB-2F79F06C7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BD02-6276-4C6B-8B61-5EF465432E52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B6987-7695-44C6-93AB-2F79F06C7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D456E8-8EB0-48D2-A6C4-BADF9F33D3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1775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1CFADF-A4DD-4F33-8D4A-96D83481F8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0465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BD02-6276-4C6B-8B61-5EF465432E52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B6987-7695-44C6-93AB-2F79F06C7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BD02-6276-4C6B-8B61-5EF465432E52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B6987-7695-44C6-93AB-2F79F06C7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BD02-6276-4C6B-8B61-5EF465432E52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B6987-7695-44C6-93AB-2F79F06C7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BD02-6276-4C6B-8B61-5EF465432E52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B6987-7695-44C6-93AB-2F79F06C7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BD02-6276-4C6B-8B61-5EF465432E52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B6987-7695-44C6-93AB-2F79F06C7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BD02-6276-4C6B-8B61-5EF465432E52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B6987-7695-44C6-93AB-2F79F06C7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BD02-6276-4C6B-8B61-5EF465432E52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B6987-7695-44C6-93AB-2F79F06C7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CBD02-6276-4C6B-8B61-5EF465432E52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B6987-7695-44C6-93AB-2F79F06C7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CBD02-6276-4C6B-8B61-5EF465432E52}" type="datetimeFigureOut">
              <a:rPr lang="en-US" smtClean="0"/>
              <a:pPr/>
              <a:t>10/5/2016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B6987-7695-44C6-93AB-2F79F06C7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png"/><Relationship Id="rId5" Type="http://schemas.openxmlformats.org/officeDocument/2006/relationships/image" Target="../media/image1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772400" cy="381000"/>
          </a:xfrm>
        </p:spPr>
        <p:txBody>
          <a:bodyPr>
            <a:noAutofit/>
          </a:bodyPr>
          <a:lstStyle/>
          <a:p>
            <a:pPr algn="ctr"/>
            <a:r>
              <a:rPr lang="en-US" altLang="en-US" sz="3200" dirty="0" smtClean="0">
                <a:solidFill>
                  <a:srgbClr val="FF0000"/>
                </a:solidFill>
              </a:rPr>
              <a:t>Warm Up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sz="quarter" idx="1"/>
          </p:nvPr>
        </p:nvSpPr>
        <p:spPr>
          <a:xfrm>
            <a:off x="26158" y="366215"/>
            <a:ext cx="9372600" cy="6477000"/>
          </a:xfrm>
        </p:spPr>
        <p:txBody>
          <a:bodyPr>
            <a:normAutofit fontScale="85000" lnSpcReduction="20000"/>
          </a:bodyPr>
          <a:lstStyle/>
          <a:p>
            <a:pPr marL="0" indent="0">
              <a:spcBef>
                <a:spcPts val="100"/>
              </a:spcBef>
              <a:buFont typeface="Wingdings 2" panose="05020102010507070707" pitchFamily="18" charset="2"/>
              <a:buNone/>
            </a:pPr>
            <a:r>
              <a:rPr lang="en-US" altLang="en-US" sz="2400" b="1" dirty="0" smtClean="0">
                <a:solidFill>
                  <a:srgbClr val="FF0000"/>
                </a:solidFill>
              </a:rPr>
              <a:t>Complete this warm up. Be sure to include today’s date. Copy the following and complete the matching activity.   </a:t>
            </a:r>
          </a:p>
          <a:p>
            <a:pPr marL="0" indent="0">
              <a:spcBef>
                <a:spcPts val="100"/>
              </a:spcBef>
              <a:buFont typeface="Wingdings 2" panose="05020102010507070707" pitchFamily="18" charset="2"/>
              <a:buNone/>
            </a:pPr>
            <a:r>
              <a:rPr lang="en-US" altLang="en-US" sz="2800" dirty="0" smtClean="0"/>
              <a:t>1___Physical Change         a) </a:t>
            </a:r>
            <a:r>
              <a:rPr lang="en-US" sz="2800" dirty="0"/>
              <a:t>atoms are not created or destroyed </a:t>
            </a:r>
            <a:endParaRPr lang="en-US" altLang="en-US" sz="2800" dirty="0" smtClean="0"/>
          </a:p>
          <a:p>
            <a:pPr marL="0" indent="0">
              <a:spcBef>
                <a:spcPts val="100"/>
              </a:spcBef>
              <a:buNone/>
            </a:pPr>
            <a:r>
              <a:rPr lang="en-US" altLang="en-US" sz="2800" dirty="0" smtClean="0"/>
              <a:t>2___Chemical Change       b) </a:t>
            </a:r>
            <a:r>
              <a:rPr lang="en-US" sz="2800" dirty="0"/>
              <a:t>A solid that forms from two liquids </a:t>
            </a:r>
            <a:r>
              <a:rPr lang="en-US" sz="2800" dirty="0" smtClean="0"/>
              <a:t>reacting</a:t>
            </a:r>
            <a:endParaRPr lang="en-US" altLang="en-US" sz="2800" dirty="0" smtClean="0"/>
          </a:p>
          <a:p>
            <a:pPr marL="0" indent="0">
              <a:spcBef>
                <a:spcPts val="100"/>
              </a:spcBef>
              <a:buFont typeface="Wingdings 2" panose="05020102010507070707" pitchFamily="18" charset="2"/>
              <a:buNone/>
            </a:pPr>
            <a:r>
              <a:rPr lang="en-US" altLang="en-US" sz="2800" dirty="0" smtClean="0"/>
              <a:t>3___Reactive	                    c) </a:t>
            </a:r>
            <a:r>
              <a:rPr lang="en-US" sz="2800" dirty="0"/>
              <a:t>is formed as the result of a chemical reaction.</a:t>
            </a:r>
            <a:r>
              <a:rPr lang="en-US" altLang="en-US" sz="2800" dirty="0" smtClean="0"/>
              <a:t> </a:t>
            </a:r>
          </a:p>
          <a:p>
            <a:pPr marL="0" indent="0">
              <a:spcBef>
                <a:spcPts val="100"/>
              </a:spcBef>
              <a:buFont typeface="Wingdings 2" panose="05020102010507070707" pitchFamily="18" charset="2"/>
              <a:buNone/>
            </a:pPr>
            <a:r>
              <a:rPr lang="en-US" altLang="en-US" sz="2800" dirty="0" smtClean="0"/>
              <a:t>4___chemical Equation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    d) </a:t>
            </a:r>
            <a:r>
              <a:rPr lang="en-US" sz="2800" dirty="0"/>
              <a:t>representation of a chemical reaction</a:t>
            </a:r>
            <a:r>
              <a:rPr lang="en-US" altLang="en-US" sz="2800" dirty="0" smtClean="0"/>
              <a:t>	      </a:t>
            </a:r>
          </a:p>
          <a:p>
            <a:pPr marL="0" indent="0">
              <a:spcBef>
                <a:spcPts val="100"/>
              </a:spcBef>
              <a:buFont typeface="Wingdings 2" panose="05020102010507070707" pitchFamily="18" charset="2"/>
              <a:buNone/>
            </a:pPr>
            <a:r>
              <a:rPr lang="en-US" altLang="en-US" sz="2800" dirty="0" smtClean="0"/>
              <a:t>5___ Subscript	                     e) </a:t>
            </a:r>
            <a:r>
              <a:rPr lang="en-US" sz="2800" dirty="0" smtClean="0"/>
              <a:t>Cutting, melting…affects </a:t>
            </a:r>
            <a:r>
              <a:rPr lang="en-US" sz="2800" dirty="0"/>
              <a:t>the form, but </a:t>
            </a:r>
            <a:r>
              <a:rPr lang="en-US" sz="2800" dirty="0" smtClean="0"/>
              <a:t>does</a:t>
            </a:r>
          </a:p>
          <a:p>
            <a:pPr marL="0" indent="0">
              <a:spcBef>
                <a:spcPts val="100"/>
              </a:spcBef>
              <a:buFont typeface="Wingdings 2" panose="05020102010507070707" pitchFamily="18" charset="2"/>
              <a:buNone/>
            </a:pPr>
            <a:r>
              <a:rPr lang="en-US" sz="2800" dirty="0"/>
              <a:t>	</a:t>
            </a:r>
            <a:r>
              <a:rPr lang="en-US" sz="2800" dirty="0" smtClean="0"/>
              <a:t>			 not change </a:t>
            </a:r>
            <a:r>
              <a:rPr lang="en-US" sz="2800" dirty="0"/>
              <a:t>identity</a:t>
            </a:r>
            <a:endParaRPr lang="en-US" altLang="en-US" sz="2800" dirty="0" smtClean="0"/>
          </a:p>
          <a:p>
            <a:pPr marL="0" indent="0">
              <a:spcBef>
                <a:spcPts val="100"/>
              </a:spcBef>
              <a:buFont typeface="Wingdings 2" panose="05020102010507070707" pitchFamily="18" charset="2"/>
              <a:buNone/>
            </a:pPr>
            <a:r>
              <a:rPr lang="en-US" altLang="en-US" sz="2800" dirty="0" smtClean="0"/>
              <a:t>6___ Physical Property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     f) </a:t>
            </a:r>
            <a:r>
              <a:rPr lang="en-US" sz="2800" dirty="0" smtClean="0"/>
              <a:t>before </a:t>
            </a:r>
            <a:r>
              <a:rPr lang="en-US" sz="2800" dirty="0"/>
              <a:t>the C. formula, </a:t>
            </a:r>
            <a:r>
              <a:rPr lang="en-US" sz="2800" dirty="0" smtClean="0"/>
              <a:t>number </a:t>
            </a:r>
            <a:r>
              <a:rPr lang="en-US" sz="2800" dirty="0"/>
              <a:t>of molecules </a:t>
            </a:r>
            <a:endParaRPr lang="en-US" altLang="en-US" sz="2800" dirty="0" smtClean="0"/>
          </a:p>
          <a:p>
            <a:pPr marL="0" indent="0">
              <a:spcBef>
                <a:spcPts val="100"/>
              </a:spcBef>
              <a:buFont typeface="Wingdings 2" panose="05020102010507070707" pitchFamily="18" charset="2"/>
              <a:buNone/>
            </a:pPr>
            <a:r>
              <a:rPr lang="en-US" altLang="en-US" sz="2800" dirty="0" smtClean="0"/>
              <a:t> 7___Chemical Property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   g) digestion</a:t>
            </a:r>
            <a:r>
              <a:rPr lang="en-US" sz="2800" dirty="0" smtClean="0"/>
              <a:t>, rusting… change in identity</a:t>
            </a:r>
          </a:p>
          <a:p>
            <a:pPr marL="0" indent="0">
              <a:spcBef>
                <a:spcPts val="100"/>
              </a:spcBef>
              <a:buFont typeface="Wingdings 2" panose="05020102010507070707" pitchFamily="18" charset="2"/>
              <a:buNone/>
            </a:pPr>
            <a:r>
              <a:rPr lang="en-US" altLang="en-US" sz="2800" dirty="0" smtClean="0"/>
              <a:t>8___Reactant                      h)  CO</a:t>
            </a:r>
            <a:r>
              <a:rPr lang="en-US" altLang="en-US" sz="2800" baseline="-25000" dirty="0" smtClean="0"/>
              <a:t>2</a:t>
            </a:r>
            <a:r>
              <a:rPr lang="en-US" altLang="en-US" sz="2800" dirty="0" smtClean="0"/>
              <a:t>,  NH</a:t>
            </a:r>
            <a:r>
              <a:rPr lang="en-US" altLang="en-US" sz="2800" baseline="-25000" dirty="0" smtClean="0"/>
              <a:t>4</a:t>
            </a:r>
            <a:r>
              <a:rPr lang="en-US" altLang="en-US" sz="2800" dirty="0" smtClean="0"/>
              <a:t>, CaPO</a:t>
            </a:r>
            <a:r>
              <a:rPr lang="en-US" altLang="en-US" sz="2800" baseline="-25000" dirty="0" smtClean="0"/>
              <a:t>4 </a:t>
            </a:r>
            <a:r>
              <a:rPr lang="en-US" sz="2800" dirty="0" smtClean="0"/>
              <a:t>Shows number of atoms</a:t>
            </a:r>
            <a:endParaRPr lang="en-US" altLang="en-US" sz="2800" dirty="0" smtClean="0"/>
          </a:p>
          <a:p>
            <a:pPr marL="0" indent="0">
              <a:spcBef>
                <a:spcPts val="100"/>
              </a:spcBef>
              <a:buFont typeface="Wingdings 2" panose="05020102010507070707" pitchFamily="18" charset="2"/>
              <a:buNone/>
            </a:pPr>
            <a:r>
              <a:rPr lang="en-US" altLang="en-US" sz="2800" dirty="0" smtClean="0"/>
              <a:t>9___Product                           </a:t>
            </a:r>
            <a:r>
              <a:rPr lang="en-US" altLang="en-US" sz="2800" dirty="0" err="1" smtClean="0"/>
              <a:t>i</a:t>
            </a:r>
            <a:r>
              <a:rPr lang="en-US" altLang="en-US" sz="2800" dirty="0" smtClean="0"/>
              <a:t>) shows </a:t>
            </a:r>
            <a:r>
              <a:rPr lang="en-US" sz="2800" dirty="0" smtClean="0"/>
              <a:t>proportion of atoms in a compound</a:t>
            </a:r>
            <a:endParaRPr lang="en-US" altLang="en-US" sz="2800" dirty="0" smtClean="0"/>
          </a:p>
          <a:p>
            <a:pPr marL="0" indent="0">
              <a:spcBef>
                <a:spcPts val="100"/>
              </a:spcBef>
              <a:buFont typeface="Wingdings 2" panose="05020102010507070707" pitchFamily="18" charset="2"/>
              <a:buNone/>
            </a:pPr>
            <a:r>
              <a:rPr lang="en-US" altLang="en-US" sz="2800" dirty="0" smtClean="0"/>
              <a:t>10 ____ precipitate                 </a:t>
            </a:r>
            <a:r>
              <a:rPr lang="en-US" altLang="en-US" sz="2800" dirty="0"/>
              <a:t>j</a:t>
            </a:r>
            <a:r>
              <a:rPr lang="en-US" altLang="en-US" sz="2800" dirty="0" smtClean="0"/>
              <a:t>) </a:t>
            </a:r>
            <a:r>
              <a:rPr lang="en-US" altLang="en-US" sz="3000" dirty="0"/>
              <a:t>density, </a:t>
            </a:r>
            <a:r>
              <a:rPr lang="en-US" altLang="en-US" sz="3000" dirty="0" smtClean="0"/>
              <a:t>phase… </a:t>
            </a:r>
            <a:r>
              <a:rPr lang="en-US" sz="2800" dirty="0"/>
              <a:t>measureable </a:t>
            </a:r>
            <a:r>
              <a:rPr lang="en-US" sz="2800" dirty="0" smtClean="0"/>
              <a:t>and /or 				               observable </a:t>
            </a:r>
            <a:endParaRPr lang="en-US" altLang="en-US" sz="2800" dirty="0"/>
          </a:p>
          <a:p>
            <a:pPr marL="0" indent="0">
              <a:spcBef>
                <a:spcPts val="100"/>
              </a:spcBef>
              <a:buFont typeface="Wingdings 2" panose="05020102010507070707" pitchFamily="18" charset="2"/>
              <a:buNone/>
            </a:pPr>
            <a:r>
              <a:rPr lang="en-US" altLang="en-US" sz="2800" dirty="0" smtClean="0"/>
              <a:t>11 ____ Coefficients               </a:t>
            </a:r>
            <a:r>
              <a:rPr lang="en-US" altLang="en-US" sz="2800" dirty="0" smtClean="0"/>
              <a:t>k) </a:t>
            </a:r>
            <a:r>
              <a:rPr lang="en-US" altLang="en-US" sz="2800" dirty="0" smtClean="0"/>
              <a:t>How likely to undergo a chemical reaction</a:t>
            </a:r>
          </a:p>
          <a:p>
            <a:pPr marL="0" indent="0">
              <a:spcBef>
                <a:spcPts val="100"/>
              </a:spcBef>
              <a:buNone/>
            </a:pPr>
            <a:r>
              <a:rPr lang="en-US" altLang="en-US" sz="2800" dirty="0" smtClean="0"/>
              <a:t>12 ____ Law of </a:t>
            </a:r>
            <a:r>
              <a:rPr lang="en-US" altLang="en-US" sz="2800" dirty="0" err="1" smtClean="0"/>
              <a:t>conser</a:t>
            </a:r>
            <a:r>
              <a:rPr lang="en-US" altLang="en-US" sz="2800" dirty="0" smtClean="0"/>
              <a:t>.      </a:t>
            </a:r>
            <a:r>
              <a:rPr lang="en-US" altLang="en-US" sz="2800" dirty="0"/>
              <a:t> </a:t>
            </a:r>
            <a:r>
              <a:rPr lang="en-US" altLang="en-US" sz="2800" dirty="0" smtClean="0"/>
              <a:t>    </a:t>
            </a:r>
            <a:r>
              <a:rPr lang="en-US" altLang="en-US" sz="2800" dirty="0" smtClean="0"/>
              <a:t>l)</a:t>
            </a:r>
            <a:r>
              <a:rPr lang="en-US" sz="2800" dirty="0" smtClean="0"/>
              <a:t> </a:t>
            </a:r>
            <a:r>
              <a:rPr lang="en-US" sz="2800" dirty="0"/>
              <a:t>Can’t be observed without </a:t>
            </a:r>
            <a:r>
              <a:rPr lang="en-US" sz="2800" dirty="0" smtClean="0"/>
              <a:t>changing</a:t>
            </a:r>
            <a:endParaRPr lang="en-US" altLang="en-US" sz="2800" dirty="0" smtClean="0"/>
          </a:p>
          <a:p>
            <a:pPr marL="0" indent="0">
              <a:spcBef>
                <a:spcPts val="100"/>
              </a:spcBef>
              <a:buNone/>
            </a:pPr>
            <a:r>
              <a:rPr lang="en-US" altLang="en-US" sz="2800" dirty="0"/>
              <a:t> </a:t>
            </a:r>
            <a:r>
              <a:rPr lang="en-US" altLang="en-US" sz="2800" dirty="0" smtClean="0"/>
              <a:t>            of Matter/Mass            </a:t>
            </a:r>
            <a:r>
              <a:rPr lang="en-US" sz="2800" dirty="0"/>
              <a:t>the identity</a:t>
            </a:r>
            <a:endParaRPr lang="en-US" altLang="en-US" sz="3000" dirty="0"/>
          </a:p>
          <a:p>
            <a:pPr marL="0" indent="0">
              <a:spcBef>
                <a:spcPts val="100"/>
              </a:spcBef>
              <a:buFont typeface="Wingdings 2" panose="05020102010507070707" pitchFamily="18" charset="2"/>
              <a:buNone/>
            </a:pPr>
            <a:r>
              <a:rPr lang="en-US" altLang="en-US" sz="2800" dirty="0" smtClean="0"/>
              <a:t> 13 ____ Chemical </a:t>
            </a:r>
            <a:r>
              <a:rPr lang="en-US" altLang="en-US" sz="2800" smtClean="0"/>
              <a:t>Formula   </a:t>
            </a:r>
            <a:r>
              <a:rPr lang="en-US" altLang="en-US" sz="2800" smtClean="0"/>
              <a:t>m) </a:t>
            </a:r>
            <a:r>
              <a:rPr lang="en-US" sz="2800" dirty="0"/>
              <a:t>present at the beginning of a chemical </a:t>
            </a:r>
            <a:endParaRPr lang="en-US" sz="2800" dirty="0" smtClean="0"/>
          </a:p>
          <a:p>
            <a:pPr marL="0" indent="0">
              <a:spcBef>
                <a:spcPts val="100"/>
              </a:spcBef>
              <a:buFont typeface="Wingdings 2" panose="05020102010507070707" pitchFamily="18" charset="2"/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                                               reaction </a:t>
            </a:r>
            <a:r>
              <a:rPr lang="en-US" altLang="en-US" sz="2800" dirty="0" smtClean="0"/>
              <a:t> </a:t>
            </a:r>
          </a:p>
          <a:p>
            <a:pPr marL="0" indent="0">
              <a:spcBef>
                <a:spcPts val="100"/>
              </a:spcBef>
              <a:buFont typeface="Wingdings 2" panose="05020102010507070707" pitchFamily="18" charset="2"/>
              <a:buNone/>
            </a:pPr>
            <a:endParaRPr lang="en-US" altLang="en-US" sz="2800" dirty="0"/>
          </a:p>
          <a:p>
            <a:pPr marL="0" indent="0">
              <a:spcBef>
                <a:spcPts val="100"/>
              </a:spcBef>
              <a:buFont typeface="Wingdings 2" panose="05020102010507070707" pitchFamily="18" charset="2"/>
              <a:buNone/>
            </a:pPr>
            <a:r>
              <a:rPr lang="en-US" altLang="en-US" sz="3000" dirty="0" smtClean="0"/>
              <a:t>			</a:t>
            </a:r>
            <a:endParaRPr lang="en-US" altLang="en-US" sz="3000" dirty="0"/>
          </a:p>
        </p:txBody>
      </p:sp>
      <p:sp>
        <p:nvSpPr>
          <p:cNvPr id="13" name="TextBox 12"/>
          <p:cNvSpPr txBox="1"/>
          <p:nvPr/>
        </p:nvSpPr>
        <p:spPr>
          <a:xfrm>
            <a:off x="3037764" y="4828501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19400" y="776785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819400" y="114300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57400" y="139443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971800" y="1650782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44890" y="195328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H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941093" y="2609239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J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8000" y="291691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828800" y="3228320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M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828800" y="3529998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C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66348" y="3844660"/>
            <a:ext cx="50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719317" y="4457047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F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750025" y="5723175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3138440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 descr="bala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79" y="5684838"/>
            <a:ext cx="198444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 descr="bala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479" y="13037"/>
            <a:ext cx="198444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272" y="3127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 you notice? 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733800" y="1524000"/>
            <a:ext cx="9144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271" y="1143000"/>
            <a:ext cx="8517171" cy="5410199"/>
          </a:xfrm>
        </p:spPr>
        <p:txBody>
          <a:bodyPr>
            <a:normAutofit/>
          </a:bodyPr>
          <a:lstStyle/>
          <a:p>
            <a:r>
              <a:rPr lang="en-US" sz="4000" dirty="0"/>
              <a:t> 3 Ag</a:t>
            </a:r>
            <a:r>
              <a:rPr lang="en-US" sz="4000" baseline="-25000" dirty="0"/>
              <a:t>2</a:t>
            </a:r>
            <a:r>
              <a:rPr lang="en-US" sz="4000" dirty="0"/>
              <a:t>S  +  2 Al         6 Ag  +  Al</a:t>
            </a:r>
            <a:r>
              <a:rPr lang="en-US" sz="4000" baseline="-25000" dirty="0"/>
              <a:t>2</a:t>
            </a:r>
            <a:r>
              <a:rPr lang="en-US" sz="4000" dirty="0"/>
              <a:t>S</a:t>
            </a:r>
            <a:r>
              <a:rPr lang="en-US" sz="4000" baseline="-25000" dirty="0"/>
              <a:t>3</a:t>
            </a:r>
            <a:r>
              <a:rPr lang="en-US" sz="4000" dirty="0"/>
              <a:t> </a:t>
            </a:r>
            <a:r>
              <a:rPr lang="en-US" sz="4000" dirty="0" smtClean="0"/>
              <a:t>	</a:t>
            </a:r>
            <a:endParaRPr lang="en-US" sz="40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25272" y="4040426"/>
            <a:ext cx="82296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The Law of Conservation of Mass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2213" y="4665867"/>
            <a:ext cx="7086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Matter </a:t>
            </a:r>
            <a:r>
              <a:rPr lang="en-US" altLang="en-US" sz="28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(mass) can neither be created nor destroyed, but rearranged.</a:t>
            </a:r>
          </a:p>
        </p:txBody>
      </p:sp>
      <p:sp>
        <p:nvSpPr>
          <p:cNvPr id="7" name="Rectangle 6"/>
          <p:cNvSpPr/>
          <p:nvPr/>
        </p:nvSpPr>
        <p:spPr>
          <a:xfrm>
            <a:off x="858870" y="2368139"/>
            <a:ext cx="74499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b="1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amount of  atoms of each element in the reactants are equal to the amount of the same in the product!!!!</a:t>
            </a:r>
            <a:endParaRPr lang="en-US" altLang="en-US" sz="28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5" descr="bala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550" y="5582454"/>
            <a:ext cx="198444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 descr="bala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779" y="-43543"/>
            <a:ext cx="1984443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21357" y="1738175"/>
            <a:ext cx="740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6 Ag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81899" y="1738174"/>
            <a:ext cx="740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6 Ag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80286" y="1833379"/>
            <a:ext cx="554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3</a:t>
            </a:r>
            <a:r>
              <a:rPr lang="en-US" sz="2400" b="1" dirty="0" smtClean="0">
                <a:solidFill>
                  <a:srgbClr val="FF0000"/>
                </a:solidFill>
              </a:rPr>
              <a:t> 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05144" y="1805232"/>
            <a:ext cx="554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3</a:t>
            </a:r>
            <a:r>
              <a:rPr lang="en-US" sz="2400" b="1" dirty="0" smtClean="0">
                <a:solidFill>
                  <a:srgbClr val="FF0000"/>
                </a:solidFill>
              </a:rPr>
              <a:t> 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17280" y="1818865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2 Al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77060" y="1818864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2 Al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449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89848" y="1896790"/>
            <a:ext cx="5867400" cy="5029200"/>
          </a:xfrm>
        </p:spPr>
        <p:txBody>
          <a:bodyPr/>
          <a:lstStyle/>
          <a:p>
            <a:pPr algn="l" eaLnBrk="1" hangingPunct="1"/>
            <a:r>
              <a:rPr lang="en-US" altLang="en-US" dirty="0" smtClean="0">
                <a:latin typeface="Comic Sans MS" panose="030F0702030302020204" pitchFamily="66" charset="0"/>
              </a:rPr>
              <a:t>  </a:t>
            </a:r>
            <a:r>
              <a:rPr lang="en-US" altLang="en-US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reactants </a:t>
            </a:r>
            <a:r>
              <a:rPr lang="en-US" altLang="en-US" dirty="0" smtClean="0">
                <a:solidFill>
                  <a:schemeClr val="tx2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r>
              <a:rPr lang="en-US" altLang="en-US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 products</a:t>
            </a:r>
          </a:p>
          <a:p>
            <a:pPr algn="l" eaLnBrk="1" hangingPunct="1"/>
            <a:r>
              <a:rPr lang="en-US" altLang="en-US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2H</a:t>
            </a:r>
            <a:r>
              <a:rPr lang="en-US" altLang="en-US" baseline="-250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2</a:t>
            </a:r>
            <a:r>
              <a:rPr lang="en-US" altLang="en-US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+ O</a:t>
            </a:r>
            <a:r>
              <a:rPr lang="en-US" altLang="en-US" baseline="-250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2</a:t>
            </a:r>
            <a:r>
              <a:rPr lang="en-US" altLang="en-US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 </a:t>
            </a:r>
            <a:r>
              <a:rPr lang="en-US" altLang="en-US" dirty="0" smtClean="0">
                <a:solidFill>
                  <a:schemeClr val="tx2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2</a:t>
            </a:r>
            <a:r>
              <a:rPr lang="en-US" altLang="en-US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H</a:t>
            </a:r>
            <a:r>
              <a:rPr lang="en-US" altLang="en-US" baseline="-25000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2</a:t>
            </a:r>
            <a:r>
              <a:rPr lang="en-US" altLang="en-US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0</a:t>
            </a:r>
          </a:p>
          <a:p>
            <a:pPr algn="l" eaLnBrk="1" hangingPunct="1"/>
            <a:endParaRPr lang="en-US" altLang="en-US" dirty="0" smtClean="0">
              <a:latin typeface="Comic Sans MS" panose="030F0702030302020204" pitchFamily="66" charset="0"/>
            </a:endParaRPr>
          </a:p>
          <a:p>
            <a:pPr algn="l" eaLnBrk="1" hangingPunct="1"/>
            <a:r>
              <a:rPr lang="en-US" altLang="en-US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 chemical equation is balanced when it reflects the conservation of mass.</a:t>
            </a:r>
          </a:p>
        </p:txBody>
      </p:sp>
      <p:pic>
        <p:nvPicPr>
          <p:cNvPr id="11267" name="Picture 3" descr="chop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0"/>
            <a:ext cx="32004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0" y="6216650"/>
            <a:ext cx="4343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Graphic: http://www.chemistry.ohio-state.edu/betha/nealChemBal/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457200"/>
            <a:ext cx="51054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accent5">
                    <a:lumMod val="75000"/>
                  </a:schemeClr>
                </a:solidFill>
              </a:rPr>
              <a:t>How do you know if an equation reflects The Law of Conservation of Mass?</a:t>
            </a:r>
            <a:endParaRPr lang="en-US" sz="3200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857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Recap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3657599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Chemical equation represents a chemical change. </a:t>
            </a:r>
          </a:p>
          <a:p>
            <a:r>
              <a:rPr lang="en-US" alt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It identifies the starting and ending chemicals.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starting chemicals are  called the _____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ending chemicals are  called the ______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295560" y="3810000"/>
            <a:ext cx="18229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products</a:t>
            </a:r>
            <a:r>
              <a:rPr lang="en-US" alt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7357934" y="3073077"/>
            <a:ext cx="17860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2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reactants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83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43000"/>
          </a:xfrm>
        </p:spPr>
        <p:txBody>
          <a:bodyPr>
            <a:normAutofit/>
          </a:bodyPr>
          <a:lstStyle/>
          <a:p>
            <a:r>
              <a:rPr lang="en-US" altLang="en-US" dirty="0" smtClean="0">
                <a:latin typeface="Comic Sans MS" panose="030F0702030302020204" pitchFamily="66" charset="0"/>
              </a:rPr>
              <a:t>What are Reactants</a:t>
            </a:r>
            <a:r>
              <a:rPr lang="en-US" altLang="en-US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&amp;</a:t>
            </a:r>
            <a:r>
              <a:rPr lang="en-US" altLang="en-US" dirty="0" smtClean="0">
                <a:latin typeface="Comic Sans MS" panose="030F0702030302020204" pitchFamily="66" charset="0"/>
              </a:rPr>
              <a:t> products</a:t>
            </a:r>
            <a:endParaRPr lang="en-US" altLang="en-US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5307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en-US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Reactants – elements and/or compounds that undergoes a 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chemical change </a:t>
            </a:r>
            <a:endParaRPr lang="en-US" altLang="en-US" dirty="0" smtClean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r>
              <a:rPr lang="en-US" altLang="en-US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Products – elements and/or compounds that are the result of the chemical 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change/reaction</a:t>
            </a:r>
            <a:r>
              <a:rPr lang="en-US" altLang="en-US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                      </a:t>
            </a:r>
            <a:r>
              <a:rPr lang="en-US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yields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      reactants   </a:t>
            </a:r>
            <a:r>
              <a:rPr lang="en-US" altLang="en-US" dirty="0" smtClean="0">
                <a:solidFill>
                  <a:schemeClr val="tx2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r>
              <a:rPr lang="en-US" altLang="en-US" dirty="0" smtClean="0">
                <a:solidFill>
                  <a:schemeClr val="tx2"/>
                </a:solidFill>
                <a:latin typeface="Comic Sans MS" panose="030F0702030302020204" pitchFamily="66" charset="0"/>
              </a:rPr>
              <a:t>   products </a:t>
            </a:r>
            <a:endParaRPr lang="en-US" altLang="en-U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4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dirty="0" smtClean="0"/>
              <a:t>Balancing Equations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4530725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Subscripts</a:t>
            </a:r>
            <a:r>
              <a:rPr lang="en-US" altLang="en-US" dirty="0" smtClean="0">
                <a:latin typeface="Comic Sans MS" panose="030F0702030302020204" pitchFamily="66" charset="0"/>
              </a:rPr>
              <a:t> – a small number used to represent the number of atoms in the preceding element. (</a:t>
            </a:r>
            <a:r>
              <a:rPr lang="en-US" altLang="en-US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can never change</a:t>
            </a:r>
            <a:r>
              <a:rPr lang="en-US" altLang="en-US" dirty="0" smtClean="0">
                <a:latin typeface="Comic Sans MS" panose="030F0702030302020204" pitchFamily="66" charset="0"/>
              </a:rPr>
              <a:t>)</a:t>
            </a:r>
          </a:p>
          <a:p>
            <a:r>
              <a:rPr lang="en-US" altLang="en-US" b="1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Coefficient</a:t>
            </a:r>
            <a:r>
              <a:rPr lang="en-US" altLang="en-US" dirty="0" smtClean="0">
                <a:latin typeface="Comic Sans MS" panose="030F0702030302020204" pitchFamily="66" charset="0"/>
              </a:rPr>
              <a:t> – the number that appears at the beginning of a molecule or element that indicates its amount (</a:t>
            </a:r>
            <a:r>
              <a:rPr lang="en-US" altLang="en-US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can be changed</a:t>
            </a:r>
            <a:r>
              <a:rPr lang="en-US" altLang="en-US" dirty="0" smtClean="0">
                <a:latin typeface="Comic Sans MS" panose="030F0702030302020204" pitchFamily="66" charset="0"/>
              </a:rPr>
              <a:t>).</a:t>
            </a: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3581400" y="5486400"/>
            <a:ext cx="3352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6000" b="1" dirty="0">
                <a:solidFill>
                  <a:srgbClr val="7030A0"/>
                </a:solidFill>
                <a:latin typeface="Comic Sans MS" panose="030F0702030302020204" pitchFamily="66" charset="0"/>
              </a:rPr>
              <a:t>2</a:t>
            </a:r>
            <a:r>
              <a:rPr lang="en-US" altLang="en-US" sz="6000" b="1" dirty="0">
                <a:latin typeface="Comic Sans MS" panose="030F0702030302020204" pitchFamily="66" charset="0"/>
              </a:rPr>
              <a:t>H</a:t>
            </a:r>
            <a:r>
              <a:rPr lang="en-US" altLang="en-US" sz="6000" b="1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</a:t>
            </a:r>
            <a:endParaRPr lang="en-US" altLang="en-US" sz="6000" b="1" dirty="0">
              <a:solidFill>
                <a:srgbClr val="FF0000"/>
              </a:solidFill>
            </a:endParaRPr>
          </a:p>
        </p:txBody>
      </p:sp>
      <p:cxnSp>
        <p:nvCxnSpPr>
          <p:cNvPr id="12293" name="Straight Arrow Connector 6"/>
          <p:cNvCxnSpPr>
            <a:cxnSpLocks noChangeShapeType="1"/>
          </p:cNvCxnSpPr>
          <p:nvPr/>
        </p:nvCxnSpPr>
        <p:spPr bwMode="auto">
          <a:xfrm>
            <a:off x="2667000" y="5334000"/>
            <a:ext cx="990600" cy="4572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294" name="Straight Arrow Connector 10"/>
          <p:cNvCxnSpPr>
            <a:cxnSpLocks noChangeShapeType="1"/>
          </p:cNvCxnSpPr>
          <p:nvPr/>
        </p:nvCxnSpPr>
        <p:spPr bwMode="auto">
          <a:xfrm flipH="1">
            <a:off x="5105400" y="5638800"/>
            <a:ext cx="838200" cy="53340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295" name="TextBox 12"/>
          <p:cNvSpPr txBox="1">
            <a:spLocks noChangeArrowheads="1"/>
          </p:cNvSpPr>
          <p:nvPr/>
        </p:nvSpPr>
        <p:spPr bwMode="auto">
          <a:xfrm>
            <a:off x="304800" y="5105400"/>
            <a:ext cx="2514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3200" b="1"/>
              <a:t>Coefficient</a:t>
            </a:r>
          </a:p>
        </p:txBody>
      </p:sp>
      <p:sp>
        <p:nvSpPr>
          <p:cNvPr id="12296" name="TextBox 13"/>
          <p:cNvSpPr txBox="1">
            <a:spLocks noChangeArrowheads="1"/>
          </p:cNvSpPr>
          <p:nvPr/>
        </p:nvSpPr>
        <p:spPr bwMode="auto">
          <a:xfrm>
            <a:off x="5562600" y="4953000"/>
            <a:ext cx="25146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3200" b="1"/>
              <a:t>Subscript</a:t>
            </a:r>
          </a:p>
        </p:txBody>
      </p:sp>
    </p:spTree>
    <p:extLst>
      <p:ext uri="{BB962C8B-B14F-4D97-AF65-F5344CB8AC3E}">
        <p14:creationId xmlns:p14="http://schemas.microsoft.com/office/powerpoint/2010/main" val="192972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Count the number of 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686800" cy="5059363"/>
          </a:xfrm>
        </p:spPr>
        <p:txBody>
          <a:bodyPr/>
          <a:lstStyle/>
          <a:p>
            <a:r>
              <a:rPr lang="en-US" dirty="0" smtClean="0"/>
              <a:t>5  O</a:t>
            </a:r>
            <a:r>
              <a:rPr lang="en-US" sz="3600" baseline="-25000" dirty="0" smtClean="0"/>
              <a:t>2</a:t>
            </a:r>
            <a:r>
              <a:rPr lang="en-US" dirty="0" smtClean="0"/>
              <a:t>H</a:t>
            </a:r>
            <a:r>
              <a:rPr lang="en-US" sz="3600" baseline="-25000" dirty="0" smtClean="0"/>
              <a:t>3</a:t>
            </a:r>
            <a:r>
              <a:rPr lang="en-US" dirty="0" smtClean="0"/>
              <a:t>     =  _____O   ______H</a:t>
            </a:r>
          </a:p>
          <a:p>
            <a:endParaRPr lang="en-US" dirty="0"/>
          </a:p>
          <a:p>
            <a:r>
              <a:rPr lang="en-US" dirty="0" smtClean="0"/>
              <a:t>     CO</a:t>
            </a:r>
            <a:r>
              <a:rPr lang="en-US" sz="3600" baseline="-25000" dirty="0" smtClean="0"/>
              <a:t>3</a:t>
            </a:r>
            <a:r>
              <a:rPr lang="en-US" dirty="0" smtClean="0"/>
              <a:t>      =  _____ C ______ O</a:t>
            </a:r>
          </a:p>
          <a:p>
            <a:endParaRPr lang="en-US" dirty="0"/>
          </a:p>
          <a:p>
            <a:r>
              <a:rPr lang="en-US" dirty="0" smtClean="0"/>
              <a:t>8 NaOH</a:t>
            </a:r>
            <a:r>
              <a:rPr lang="en-US" sz="3600" baseline="-25000" dirty="0" smtClean="0"/>
              <a:t>2</a:t>
            </a:r>
            <a:r>
              <a:rPr lang="en-US" dirty="0" smtClean="0"/>
              <a:t>   = _____ Na _____O _____H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74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Warm up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763000" cy="60960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1.You will need your notebook, glue and Chromebook.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/>
              <a:t>2.Do not open your Chromebook until I tell you to.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/>
              <a:t>3. Take out homework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u="sng" dirty="0" smtClean="0"/>
              <a:t>Copy</a:t>
            </a:r>
            <a:r>
              <a:rPr lang="en-US" sz="2800" b="1" dirty="0" smtClean="0"/>
              <a:t> and then </a:t>
            </a:r>
            <a:r>
              <a:rPr lang="en-US" sz="2800" b="1" u="sng" dirty="0" smtClean="0"/>
              <a:t>determine the number of atoms </a:t>
            </a:r>
            <a:r>
              <a:rPr lang="en-US" sz="2800" b="1" dirty="0" smtClean="0"/>
              <a:t>in each compound</a:t>
            </a:r>
            <a:r>
              <a:rPr lang="en-US" sz="28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/>
              <a:t>Ex.   a) NaCO</a:t>
            </a:r>
            <a:r>
              <a:rPr lang="en-US" b="1" baseline="-25000" dirty="0" smtClean="0"/>
              <a:t>3 </a:t>
            </a:r>
            <a:r>
              <a:rPr lang="en-US" b="1" dirty="0" smtClean="0"/>
              <a:t>= Na=1</a:t>
            </a:r>
            <a:r>
              <a:rPr lang="en-US" b="1" dirty="0"/>
              <a:t> </a:t>
            </a:r>
            <a:r>
              <a:rPr lang="en-US" b="1" dirty="0" smtClean="0"/>
              <a:t>      b) 5 ZnSO</a:t>
            </a:r>
            <a:r>
              <a:rPr lang="en-US" b="1" baseline="-25000" dirty="0" smtClean="0"/>
              <a:t>4</a:t>
            </a:r>
            <a:r>
              <a:rPr lang="en-US" b="1" dirty="0" smtClean="0"/>
              <a:t>    Zn= 5  (5x1)</a:t>
            </a:r>
            <a:r>
              <a:rPr lang="en-US" b="1" dirty="0"/>
              <a:t> </a:t>
            </a:r>
            <a:endParaRPr lang="en-US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          C=1				S= 5   (</a:t>
            </a:r>
            <a:r>
              <a:rPr lang="en-US" b="1" dirty="0"/>
              <a:t>5x1)</a:t>
            </a:r>
            <a:r>
              <a:rPr lang="en-US" b="1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                O=3				O=20 (5X4)</a:t>
            </a:r>
            <a:endParaRPr lang="en-US" b="1" dirty="0"/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dirty="0" smtClean="0"/>
              <a:t>H</a:t>
            </a:r>
            <a:r>
              <a:rPr lang="en-US" sz="3600" baseline="-25000" dirty="0" smtClean="0"/>
              <a:t>2</a:t>
            </a:r>
            <a:r>
              <a:rPr lang="en-US" dirty="0" smtClean="0"/>
              <a:t>O			  6) 2H</a:t>
            </a:r>
            <a:r>
              <a:rPr lang="en-US" sz="3600" baseline="-25000" dirty="0" smtClean="0"/>
              <a:t>2</a:t>
            </a:r>
            <a:r>
              <a:rPr lang="en-US" dirty="0" smtClean="0"/>
              <a:t>NCH</a:t>
            </a:r>
            <a:r>
              <a:rPr lang="en-US" sz="3600" baseline="-25000" dirty="0" smtClean="0"/>
              <a:t>3</a:t>
            </a:r>
            <a:r>
              <a:rPr lang="en-US" dirty="0" smtClean="0"/>
              <a:t>Br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dirty="0" smtClean="0"/>
              <a:t>MgCl</a:t>
            </a:r>
            <a:r>
              <a:rPr lang="en-US" sz="3600" baseline="-25000" dirty="0" smtClean="0"/>
              <a:t>2			</a:t>
            </a:r>
            <a:r>
              <a:rPr lang="en-US" baseline="-25000" dirty="0" smtClean="0"/>
              <a:t>   </a:t>
            </a:r>
            <a:r>
              <a:rPr lang="en-US" dirty="0" smtClean="0"/>
              <a:t>7) 4NaC</a:t>
            </a:r>
            <a:r>
              <a:rPr lang="en-US" sz="3600" baseline="-25000" dirty="0" smtClean="0"/>
              <a:t>2</a:t>
            </a:r>
            <a:r>
              <a:rPr lang="en-US" dirty="0" smtClean="0"/>
              <a:t>H</a:t>
            </a:r>
            <a:r>
              <a:rPr lang="en-US" sz="3600" baseline="-25000" dirty="0" smtClean="0"/>
              <a:t>3</a:t>
            </a:r>
            <a:r>
              <a:rPr lang="en-US" dirty="0" smtClean="0"/>
              <a:t>O</a:t>
            </a:r>
            <a:r>
              <a:rPr lang="en-US" sz="3600" baseline="-25000" dirty="0" smtClean="0"/>
              <a:t>2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dirty="0" smtClean="0"/>
              <a:t>Li</a:t>
            </a:r>
            <a:r>
              <a:rPr lang="en-US" baseline="-25000" dirty="0" smtClean="0"/>
              <a:t>2</a:t>
            </a:r>
            <a:r>
              <a:rPr lang="en-US" dirty="0" smtClean="0"/>
              <a:t>O		            8) Li</a:t>
            </a:r>
            <a:r>
              <a:rPr lang="en-US" sz="3600" baseline="-25000" dirty="0" smtClean="0"/>
              <a:t>2</a:t>
            </a:r>
            <a:r>
              <a:rPr lang="en-US" dirty="0" smtClean="0"/>
              <a:t>SO</a:t>
            </a:r>
            <a:r>
              <a:rPr lang="en-US" sz="3600" baseline="-25000" dirty="0" smtClean="0"/>
              <a:t>4</a:t>
            </a:r>
            <a:r>
              <a:rPr lang="en-US" dirty="0" smtClean="0"/>
              <a:t>	   </a:t>
            </a:r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dirty="0" smtClean="0"/>
              <a:t>3Al</a:t>
            </a:r>
            <a:r>
              <a:rPr lang="en-US" sz="3600" baseline="-25000" dirty="0" smtClean="0"/>
              <a:t>2</a:t>
            </a:r>
            <a:r>
              <a:rPr lang="en-US" dirty="0" smtClean="0"/>
              <a:t>O</a:t>
            </a:r>
            <a:r>
              <a:rPr lang="en-US" sz="3600" baseline="-25000" dirty="0" smtClean="0"/>
              <a:t>3			  </a:t>
            </a:r>
            <a:r>
              <a:rPr lang="en-US" baseline="-25000" dirty="0" smtClean="0"/>
              <a:t> </a:t>
            </a:r>
            <a:r>
              <a:rPr lang="en-US" dirty="0" smtClean="0"/>
              <a:t>9) </a:t>
            </a:r>
            <a:r>
              <a:rPr lang="en-US" dirty="0" err="1" smtClean="0"/>
              <a:t>HBr</a:t>
            </a:r>
            <a:endParaRPr lang="en-US" baseline="-25000" dirty="0" smtClean="0"/>
          </a:p>
          <a:p>
            <a:pPr marL="514350" indent="-514350">
              <a:spcBef>
                <a:spcPts val="0"/>
              </a:spcBef>
              <a:buAutoNum type="arabicPeriod"/>
            </a:pPr>
            <a:r>
              <a:rPr lang="en-US" dirty="0" smtClean="0"/>
              <a:t>2CH</a:t>
            </a:r>
            <a:r>
              <a:rPr lang="en-US" sz="3600" baseline="-25000" dirty="0" smtClean="0"/>
              <a:t>3</a:t>
            </a:r>
            <a:r>
              <a:rPr lang="en-US" dirty="0" smtClean="0"/>
              <a:t>OH		 10 CH</a:t>
            </a:r>
            <a:r>
              <a:rPr lang="en-US" sz="3600" baseline="-25000" dirty="0" smtClean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8879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781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Takeout Chromebooks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7200" y="1066800"/>
            <a:ext cx="78486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/>
              <a:t>Go to </a:t>
            </a:r>
            <a:r>
              <a:rPr lang="en-US" sz="4400" dirty="0" err="1" smtClean="0"/>
              <a:t>BrainPop</a:t>
            </a:r>
            <a:r>
              <a:rPr lang="en-US" sz="4400" dirty="0" smtClean="0"/>
              <a:t>  log in</a:t>
            </a:r>
          </a:p>
          <a:p>
            <a:r>
              <a:rPr lang="en-US" sz="4400" dirty="0" smtClean="0"/>
              <a:t>User </a:t>
            </a:r>
            <a:r>
              <a:rPr lang="en-US" sz="4400" dirty="0"/>
              <a:t>name: </a:t>
            </a:r>
            <a:r>
              <a:rPr lang="en-US" sz="4400" dirty="0" err="1"/>
              <a:t>ridgeroadms</a:t>
            </a:r>
            <a:endParaRPr lang="en-US" sz="4400" dirty="0"/>
          </a:p>
          <a:p>
            <a:r>
              <a:rPr lang="en-US" sz="4400" dirty="0"/>
              <a:t>Password: r</a:t>
            </a:r>
            <a:r>
              <a:rPr lang="en-US" sz="4400" dirty="0" smtClean="0"/>
              <a:t>avens</a:t>
            </a:r>
          </a:p>
          <a:p>
            <a:r>
              <a:rPr lang="en-US" sz="4400" dirty="0" smtClean="0"/>
              <a:t>Click Science</a:t>
            </a:r>
          </a:p>
          <a:p>
            <a:r>
              <a:rPr lang="en-US" sz="4400" dirty="0" smtClean="0"/>
              <a:t>Click Matter and Chemistry</a:t>
            </a:r>
          </a:p>
          <a:p>
            <a:r>
              <a:rPr lang="en-US" sz="4400" dirty="0" smtClean="0"/>
              <a:t>Watch Chemical equations</a:t>
            </a:r>
          </a:p>
          <a:p>
            <a:r>
              <a:rPr lang="en-US" sz="4400" dirty="0" smtClean="0"/>
              <a:t>Take Classic Quiz </a:t>
            </a:r>
            <a:endParaRPr lang="en-US" sz="4400" dirty="0"/>
          </a:p>
          <a:p>
            <a:r>
              <a:rPr lang="en-US" sz="4400" dirty="0" smtClean="0"/>
              <a:t> 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7569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0" name="Picture 3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052638"/>
            <a:ext cx="9144000" cy="4805362"/>
          </a:xfrm>
          <a:noFill/>
        </p:spPr>
      </p:pic>
      <p:sp>
        <p:nvSpPr>
          <p:cNvPr id="1028" name="Text Box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noFill/>
        </p:spPr>
        <p:txBody>
          <a:bodyPr>
            <a:normAutofit fontScale="90000"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en-US" altLang="en-US" sz="3200" dirty="0" smtClean="0">
                <a:latin typeface="Comic Sans MS" panose="030F0702030302020204" pitchFamily="66" charset="0"/>
              </a:rPr>
              <a:t>The same number of each kind of atom must be on the left side of the arrow as are on the right side when an equation is  balanced</a:t>
            </a:r>
            <a:r>
              <a:rPr lang="en-US" altLang="en-US" sz="4000" dirty="0" smtClean="0"/>
              <a:t>.  </a:t>
            </a:r>
          </a:p>
        </p:txBody>
      </p:sp>
      <p:graphicFrame>
        <p:nvGraphicFramePr>
          <p:cNvPr id="20483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0" y="2514600"/>
          <a:ext cx="9144000" cy="434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Bitmap Image" r:id="rId4" imgW="5285714" imgH="2723810" progId="Paint.Picture">
                  <p:embed/>
                </p:oleObj>
              </mc:Choice>
              <mc:Fallback>
                <p:oleObj name="Bitmap Image" r:id="rId4" imgW="5285714" imgH="2723810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514600"/>
                        <a:ext cx="9144000" cy="434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9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676400"/>
            <a:ext cx="8686800" cy="835025"/>
          </a:xfrm>
          <a:noFill/>
        </p:spPr>
      </p:pic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152400" y="2286000"/>
            <a:ext cx="533400" cy="457200"/>
          </a:xfrm>
          <a:prstGeom prst="ellipse">
            <a:avLst/>
          </a:prstGeom>
          <a:solidFill>
            <a:srgbClr val="16EFF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2400" b="1"/>
              <a:t>Al</a:t>
            </a:r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762000" y="2362200"/>
            <a:ext cx="533400" cy="457200"/>
          </a:xfrm>
          <a:prstGeom prst="ellipse">
            <a:avLst/>
          </a:prstGeom>
          <a:solidFill>
            <a:srgbClr val="16EFF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2400" b="1"/>
              <a:t>Al</a:t>
            </a:r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152400" y="2895600"/>
            <a:ext cx="533400" cy="457200"/>
          </a:xfrm>
          <a:prstGeom prst="ellipse">
            <a:avLst/>
          </a:prstGeom>
          <a:solidFill>
            <a:srgbClr val="16EFF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2400" b="1"/>
              <a:t>Al</a:t>
            </a:r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838200" y="2971800"/>
            <a:ext cx="533400" cy="457200"/>
          </a:xfrm>
          <a:prstGeom prst="ellipse">
            <a:avLst/>
          </a:prstGeom>
          <a:solidFill>
            <a:srgbClr val="16EFF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2400" b="1"/>
              <a:t>Al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905000" y="2286000"/>
            <a:ext cx="990600" cy="457200"/>
            <a:chOff x="1392" y="1488"/>
            <a:chExt cx="672" cy="288"/>
          </a:xfrm>
        </p:grpSpPr>
        <p:sp>
          <p:nvSpPr>
            <p:cNvPr id="1053" name="Oval 10"/>
            <p:cNvSpPr>
              <a:spLocks noChangeArrowheads="1"/>
            </p:cNvSpPr>
            <p:nvPr/>
          </p:nvSpPr>
          <p:spPr bwMode="auto">
            <a:xfrm>
              <a:off x="1392" y="148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 sz="2400" b="1"/>
                <a:t>O</a:t>
              </a:r>
            </a:p>
          </p:txBody>
        </p:sp>
        <p:sp>
          <p:nvSpPr>
            <p:cNvPr id="1054" name="Oval 11"/>
            <p:cNvSpPr>
              <a:spLocks noChangeArrowheads="1"/>
            </p:cNvSpPr>
            <p:nvPr/>
          </p:nvSpPr>
          <p:spPr bwMode="auto">
            <a:xfrm>
              <a:off x="1728" y="148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 sz="2400" b="1"/>
                <a:t>O</a:t>
              </a: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1752600" y="2819400"/>
            <a:ext cx="990600" cy="457200"/>
            <a:chOff x="1392" y="1488"/>
            <a:chExt cx="672" cy="288"/>
          </a:xfrm>
        </p:grpSpPr>
        <p:sp>
          <p:nvSpPr>
            <p:cNvPr id="1051" name="Oval 13"/>
            <p:cNvSpPr>
              <a:spLocks noChangeArrowheads="1"/>
            </p:cNvSpPr>
            <p:nvPr/>
          </p:nvSpPr>
          <p:spPr bwMode="auto">
            <a:xfrm>
              <a:off x="1392" y="148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 sz="2400" b="1"/>
                <a:t>O</a:t>
              </a:r>
            </a:p>
          </p:txBody>
        </p:sp>
        <p:sp>
          <p:nvSpPr>
            <p:cNvPr id="1052" name="Oval 14"/>
            <p:cNvSpPr>
              <a:spLocks noChangeArrowheads="1"/>
            </p:cNvSpPr>
            <p:nvPr/>
          </p:nvSpPr>
          <p:spPr bwMode="auto">
            <a:xfrm>
              <a:off x="1728" y="148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 sz="2400" b="1"/>
                <a:t>O</a:t>
              </a:r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2895600" y="2514600"/>
            <a:ext cx="990600" cy="457200"/>
            <a:chOff x="1392" y="1488"/>
            <a:chExt cx="672" cy="288"/>
          </a:xfrm>
        </p:grpSpPr>
        <p:sp>
          <p:nvSpPr>
            <p:cNvPr id="1049" name="Oval 16"/>
            <p:cNvSpPr>
              <a:spLocks noChangeArrowheads="1"/>
            </p:cNvSpPr>
            <p:nvPr/>
          </p:nvSpPr>
          <p:spPr bwMode="auto">
            <a:xfrm>
              <a:off x="1392" y="148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 sz="2400" b="1"/>
                <a:t>O</a:t>
              </a:r>
            </a:p>
          </p:txBody>
        </p:sp>
        <p:sp>
          <p:nvSpPr>
            <p:cNvPr id="1050" name="Oval 17"/>
            <p:cNvSpPr>
              <a:spLocks noChangeArrowheads="1"/>
            </p:cNvSpPr>
            <p:nvPr/>
          </p:nvSpPr>
          <p:spPr bwMode="auto">
            <a:xfrm>
              <a:off x="1728" y="1488"/>
              <a:ext cx="336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 sz="2400" b="1"/>
                <a:t>O</a:t>
              </a: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6324600" y="2819400"/>
            <a:ext cx="2400300" cy="457200"/>
            <a:chOff x="1344" y="1872"/>
            <a:chExt cx="1512" cy="288"/>
          </a:xfrm>
        </p:grpSpPr>
        <p:sp>
          <p:nvSpPr>
            <p:cNvPr id="1044" name="Oval 19"/>
            <p:cNvSpPr>
              <a:spLocks noChangeArrowheads="1"/>
            </p:cNvSpPr>
            <p:nvPr/>
          </p:nvSpPr>
          <p:spPr bwMode="auto">
            <a:xfrm>
              <a:off x="1632" y="1872"/>
              <a:ext cx="336" cy="288"/>
            </a:xfrm>
            <a:prstGeom prst="ellipse">
              <a:avLst/>
            </a:prstGeom>
            <a:solidFill>
              <a:srgbClr val="16EFF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 sz="2400" b="1"/>
                <a:t>Al</a:t>
              </a:r>
            </a:p>
          </p:txBody>
        </p:sp>
        <p:sp>
          <p:nvSpPr>
            <p:cNvPr id="1045" name="Oval 20"/>
            <p:cNvSpPr>
              <a:spLocks noChangeArrowheads="1"/>
            </p:cNvSpPr>
            <p:nvPr/>
          </p:nvSpPr>
          <p:spPr bwMode="auto">
            <a:xfrm>
              <a:off x="2208" y="1872"/>
              <a:ext cx="336" cy="288"/>
            </a:xfrm>
            <a:prstGeom prst="ellipse">
              <a:avLst/>
            </a:prstGeom>
            <a:solidFill>
              <a:srgbClr val="16EFF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 sz="2400" b="1"/>
                <a:t>Al</a:t>
              </a:r>
            </a:p>
          </p:txBody>
        </p:sp>
        <p:sp>
          <p:nvSpPr>
            <p:cNvPr id="1046" name="Oval 21"/>
            <p:cNvSpPr>
              <a:spLocks noChangeArrowheads="1"/>
            </p:cNvSpPr>
            <p:nvPr/>
          </p:nvSpPr>
          <p:spPr bwMode="auto">
            <a:xfrm>
              <a:off x="1968" y="1872"/>
              <a:ext cx="312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 sz="2400" b="1"/>
                <a:t>O</a:t>
              </a:r>
            </a:p>
          </p:txBody>
        </p:sp>
        <p:sp>
          <p:nvSpPr>
            <p:cNvPr id="1047" name="Oval 22"/>
            <p:cNvSpPr>
              <a:spLocks noChangeArrowheads="1"/>
            </p:cNvSpPr>
            <p:nvPr/>
          </p:nvSpPr>
          <p:spPr bwMode="auto">
            <a:xfrm>
              <a:off x="1344" y="1872"/>
              <a:ext cx="312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 sz="2400" b="1"/>
                <a:t>O</a:t>
              </a:r>
            </a:p>
          </p:txBody>
        </p:sp>
        <p:sp>
          <p:nvSpPr>
            <p:cNvPr id="1048" name="Oval 23"/>
            <p:cNvSpPr>
              <a:spLocks noChangeArrowheads="1"/>
            </p:cNvSpPr>
            <p:nvPr/>
          </p:nvSpPr>
          <p:spPr bwMode="auto">
            <a:xfrm>
              <a:off x="2544" y="1872"/>
              <a:ext cx="312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 sz="2400" b="1"/>
                <a:t>O</a:t>
              </a:r>
            </a:p>
          </p:txBody>
        </p:sp>
      </p:grp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6324600" y="2209800"/>
            <a:ext cx="2400300" cy="457200"/>
            <a:chOff x="1344" y="1872"/>
            <a:chExt cx="1512" cy="288"/>
          </a:xfrm>
        </p:grpSpPr>
        <p:sp>
          <p:nvSpPr>
            <p:cNvPr id="1039" name="Oval 25"/>
            <p:cNvSpPr>
              <a:spLocks noChangeArrowheads="1"/>
            </p:cNvSpPr>
            <p:nvPr/>
          </p:nvSpPr>
          <p:spPr bwMode="auto">
            <a:xfrm>
              <a:off x="1632" y="1872"/>
              <a:ext cx="336" cy="288"/>
            </a:xfrm>
            <a:prstGeom prst="ellipse">
              <a:avLst/>
            </a:prstGeom>
            <a:solidFill>
              <a:srgbClr val="16EFF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 sz="2400" b="1"/>
                <a:t>Al</a:t>
              </a:r>
            </a:p>
          </p:txBody>
        </p:sp>
        <p:sp>
          <p:nvSpPr>
            <p:cNvPr id="1040" name="Oval 26"/>
            <p:cNvSpPr>
              <a:spLocks noChangeArrowheads="1"/>
            </p:cNvSpPr>
            <p:nvPr/>
          </p:nvSpPr>
          <p:spPr bwMode="auto">
            <a:xfrm>
              <a:off x="2208" y="1872"/>
              <a:ext cx="336" cy="288"/>
            </a:xfrm>
            <a:prstGeom prst="ellipse">
              <a:avLst/>
            </a:prstGeom>
            <a:solidFill>
              <a:srgbClr val="16EFF4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 sz="2400" b="1"/>
                <a:t>Al</a:t>
              </a:r>
            </a:p>
          </p:txBody>
        </p:sp>
        <p:sp>
          <p:nvSpPr>
            <p:cNvPr id="1041" name="Oval 27"/>
            <p:cNvSpPr>
              <a:spLocks noChangeArrowheads="1"/>
            </p:cNvSpPr>
            <p:nvPr/>
          </p:nvSpPr>
          <p:spPr bwMode="auto">
            <a:xfrm>
              <a:off x="1968" y="1872"/>
              <a:ext cx="312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 sz="2400" b="1"/>
                <a:t>O</a:t>
              </a:r>
            </a:p>
          </p:txBody>
        </p:sp>
        <p:sp>
          <p:nvSpPr>
            <p:cNvPr id="1042" name="Oval 28"/>
            <p:cNvSpPr>
              <a:spLocks noChangeArrowheads="1"/>
            </p:cNvSpPr>
            <p:nvPr/>
          </p:nvSpPr>
          <p:spPr bwMode="auto">
            <a:xfrm>
              <a:off x="1344" y="1872"/>
              <a:ext cx="312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 sz="2400" b="1"/>
                <a:t>O</a:t>
              </a:r>
            </a:p>
          </p:txBody>
        </p:sp>
        <p:sp>
          <p:nvSpPr>
            <p:cNvPr id="1043" name="Oval 29"/>
            <p:cNvSpPr>
              <a:spLocks noChangeArrowheads="1"/>
            </p:cNvSpPr>
            <p:nvPr/>
          </p:nvSpPr>
          <p:spPr bwMode="auto">
            <a:xfrm>
              <a:off x="2544" y="1872"/>
              <a:ext cx="312" cy="28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 sz="2400" b="1"/>
                <a:t>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65195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3.33333E-6 3.96349E-6 L 0.25416 0.38826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08" y="19413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375 0.04437 L 0.22084 0.35498 " pathEditMode="relative" ptsTypes="AA">
                                      <p:cBhvr>
                                        <p:cTn id="11" dur="2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" presetID="0" presetClass="path" presetSubtype="0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7083 0.02219 L 0.2375 0.35499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3" y="16640"/>
                                    </p:animMotion>
                                  </p:childTnLst>
                                </p:cTn>
                              </p:par>
                              <p:par>
                                <p:cTn id="14" presetID="0" presetClass="path" presetSubtype="0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0.04583 0.04437 L 0.19583 0.321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00" y="13866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3.33333E-6 3.37185E-6 L 0.0875 0.39935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75" y="19968"/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3.33333E-6 4.55512E-6 L 0.10416 0.3771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8" y="18858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3.33333E-6 -2.90039E-6 L 0.0125 0.3993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" y="19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E-6 -3.21008E-6 C -0.06598 0.11532 -0.13195 0.23087 -0.15122 0.2764 " pathEditMode="relative" ptsTypes="aA">
                                      <p:cBhvr>
                                        <p:cTn id="2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68685E-6 C -0.05764 0.13589 -0.11511 0.27178 -0.13854 0.32424 " pathEditMode="relative" ptsTypes="aA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 animBg="1"/>
      <p:bldP spid="20486" grpId="0" animBg="1"/>
      <p:bldP spid="20487" grpId="0" animBg="1"/>
      <p:bldP spid="2048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33954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Warm Up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609600" y="533400"/>
            <a:ext cx="9144000" cy="5211763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2800" dirty="0" smtClean="0"/>
              <a:t>Sit in your group of four from yesterday.  You will need your notebook, glue stick and Chromebook today.  </a:t>
            </a:r>
          </a:p>
          <a:p>
            <a:pPr marL="914400" lvl="2" indent="0">
              <a:buNone/>
            </a:pPr>
            <a:r>
              <a:rPr lang="en-US" sz="2800" dirty="0" smtClean="0"/>
              <a:t>Do not open your Chromebook until I instruct you to. .so,</a:t>
            </a:r>
            <a:endParaRPr lang="en-US" sz="2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142669" y="1969827"/>
            <a:ext cx="4522237" cy="41148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2" indent="0">
              <a:buFont typeface="Arial" pitchFamily="34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Thinking back on the lab from yesterday, I want you as a group to decide if the </a:t>
            </a:r>
            <a:r>
              <a:rPr lang="en-US" dirty="0" err="1" smtClean="0">
                <a:solidFill>
                  <a:srgbClr val="FF0000"/>
                </a:solidFill>
              </a:rPr>
              <a:t>Gak</a:t>
            </a:r>
            <a:r>
              <a:rPr lang="en-US" dirty="0" smtClean="0">
                <a:solidFill>
                  <a:srgbClr val="FF0000"/>
                </a:solidFill>
              </a:rPr>
              <a:t> was created as a result of a chemical change or physical change.</a:t>
            </a:r>
          </a:p>
          <a:p>
            <a:pPr marL="914400" lvl="2" indent="0">
              <a:buFont typeface="Arial" pitchFamily="34" charset="0"/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914400" lvl="2" indent="0">
              <a:buFont typeface="Arial" pitchFamily="34" charset="0"/>
              <a:buNone/>
            </a:pPr>
            <a:r>
              <a:rPr lang="en-US" dirty="0" smtClean="0">
                <a:solidFill>
                  <a:srgbClr val="FF0000"/>
                </a:solidFill>
              </a:rPr>
              <a:t>On your sheet write three reasons to support your answer. (remember key indicators)</a:t>
            </a:r>
          </a:p>
        </p:txBody>
      </p:sp>
      <p:pic>
        <p:nvPicPr>
          <p:cNvPr id="1028" name="Picture 4" descr="http://1.bp.blogspot.com/_QZsqVJHmBms/TDobz_ZRymI/AAAAAAAAAvY/InUGm3EdNQs/s200/20100619_37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981200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4.bp.blogspot.com/_QZsqVJHmBms/TDocKe-ipsI/AAAAAAAAAvg/AukqtQqyYkk/s200/20100619_374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1981200"/>
            <a:ext cx="22479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4.bp.blogspot.com/_QZsqVJHmBms/TDocjQyy4cI/AAAAAAAAAvw/iFDzf2jiuZs/s200/20100619_375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343400"/>
            <a:ext cx="2133600" cy="2215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2.bp.blogspot.com/_QZsqVJHmBms/TB4JieQ0ZoI/AAAAAAAAAuQ/0CurOyEm54Y/s200/20100619_372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0300" y="4343400"/>
            <a:ext cx="2247899" cy="2215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363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19" name="Text Box 27"/>
          <p:cNvSpPr txBox="1">
            <a:spLocks noChangeArrowheads="1"/>
          </p:cNvSpPr>
          <p:nvPr/>
        </p:nvSpPr>
        <p:spPr bwMode="auto">
          <a:xfrm>
            <a:off x="381000" y="5486400"/>
            <a:ext cx="7924800" cy="201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Comic Sans MS" panose="030F0702030302020204" pitchFamily="66" charset="0"/>
              </a:rPr>
              <a:t>Oxygen, as a product, must be multiplied by 2.  A coefficient is placed in front of the compounds that contains O. </a:t>
            </a:r>
          </a:p>
          <a:p>
            <a:pPr>
              <a:spcBef>
                <a:spcPct val="50000"/>
              </a:spcBef>
            </a:pPr>
            <a:endParaRPr lang="en-US" altLang="en-US" sz="2800">
              <a:latin typeface="Comic Sans MS" panose="030F0702030302020204" pitchFamily="66" charset="0"/>
            </a:endParaRPr>
          </a:p>
        </p:txBody>
      </p:sp>
      <p:sp>
        <p:nvSpPr>
          <p:cNvPr id="59435" name="Text Box 43"/>
          <p:cNvSpPr txBox="1">
            <a:spLocks noChangeArrowheads="1"/>
          </p:cNvSpPr>
          <p:nvPr/>
        </p:nvSpPr>
        <p:spPr bwMode="auto">
          <a:xfrm>
            <a:off x="2971800" y="4572000"/>
            <a:ext cx="2286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33CC"/>
                </a:solidFill>
                <a:latin typeface="Comic Sans MS" panose="030F0702030302020204" pitchFamily="66" charset="0"/>
              </a:rPr>
              <a:t>Oxygen atoms are =</a:t>
            </a:r>
            <a:endParaRPr lang="en-US" altLang="en-US" sz="3200">
              <a:solidFill>
                <a:srgbClr val="0033CC"/>
              </a:solidFill>
              <a:latin typeface="Comic Sans MS" panose="030F0702030302020204" pitchFamily="66" charset="0"/>
            </a:endParaRPr>
          </a:p>
        </p:txBody>
      </p:sp>
      <p:sp>
        <p:nvSpPr>
          <p:cNvPr id="59423" name="Text Box 31"/>
          <p:cNvSpPr txBox="1">
            <a:spLocks noChangeArrowheads="1"/>
          </p:cNvSpPr>
          <p:nvPr/>
        </p:nvSpPr>
        <p:spPr bwMode="auto">
          <a:xfrm>
            <a:off x="0" y="5362575"/>
            <a:ext cx="8001000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9900CC"/>
                </a:solidFill>
                <a:latin typeface="Comic Sans MS" panose="030F0702030302020204" pitchFamily="66" charset="0"/>
              </a:rPr>
              <a:t>When a coefficient is added you must multiply all atoms in the compound by this number. Redo the inventory</a:t>
            </a:r>
            <a:r>
              <a:rPr lang="en-US" altLang="en-US" sz="3600">
                <a:solidFill>
                  <a:srgbClr val="9900CC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59429" name="Text Box 37"/>
          <p:cNvSpPr txBox="1">
            <a:spLocks noChangeArrowheads="1"/>
          </p:cNvSpPr>
          <p:nvPr/>
        </p:nvSpPr>
        <p:spPr bwMode="auto">
          <a:xfrm>
            <a:off x="381000" y="5484813"/>
            <a:ext cx="807720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0033CC"/>
                </a:solidFill>
                <a:latin typeface="Comic Sans MS" panose="030F0702030302020204" pitchFamily="66" charset="0"/>
              </a:rPr>
              <a:t>After redoing the inventory, add coefficients to balanced other atoms. With each additional coefficient the inventory must be updated. </a:t>
            </a:r>
          </a:p>
        </p:txBody>
      </p:sp>
      <p:sp>
        <p:nvSpPr>
          <p:cNvPr id="59418" name="Text Box 26"/>
          <p:cNvSpPr txBox="1">
            <a:spLocks noChangeArrowheads="1"/>
          </p:cNvSpPr>
          <p:nvPr/>
        </p:nvSpPr>
        <p:spPr bwMode="auto">
          <a:xfrm>
            <a:off x="2895600" y="4648200"/>
            <a:ext cx="2057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Comic Sans MS" panose="030F0702030302020204" pitchFamily="66" charset="0"/>
              </a:rPr>
              <a:t>Oxygen atoms are</a:t>
            </a:r>
            <a:r>
              <a:rPr lang="en-US" altLang="en-US" sz="3200">
                <a:solidFill>
                  <a:srgbClr val="FF0000"/>
                </a:solidFill>
                <a:latin typeface="Comic Sans MS" panose="030F0702030302020204" pitchFamily="66" charset="0"/>
              </a:rPr>
              <a:t>≠</a:t>
            </a:r>
          </a:p>
        </p:txBody>
      </p:sp>
      <p:sp>
        <p:nvSpPr>
          <p:cNvPr id="59415" name="Text Box 23"/>
          <p:cNvSpPr txBox="1">
            <a:spLocks noChangeArrowheads="1"/>
          </p:cNvSpPr>
          <p:nvPr/>
        </p:nvSpPr>
        <p:spPr bwMode="auto">
          <a:xfrm>
            <a:off x="2819400" y="3581400"/>
            <a:ext cx="2133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  <a:latin typeface="Comic Sans MS" panose="030F0702030302020204" pitchFamily="66" charset="0"/>
              </a:rPr>
              <a:t>Hydogen atoms are =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0" y="3429000"/>
            <a:ext cx="8382000" cy="1616075"/>
            <a:chOff x="240" y="2448"/>
            <a:chExt cx="5280" cy="1018"/>
          </a:xfrm>
        </p:grpSpPr>
        <p:sp>
          <p:nvSpPr>
            <p:cNvPr id="13352" name="Text Box 17"/>
            <p:cNvSpPr txBox="1">
              <a:spLocks noChangeArrowheads="1"/>
            </p:cNvSpPr>
            <p:nvPr/>
          </p:nvSpPr>
          <p:spPr bwMode="auto">
            <a:xfrm>
              <a:off x="240" y="2640"/>
              <a:ext cx="5280" cy="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altLang="en-US" sz="3200" b="1">
                  <a:solidFill>
                    <a:srgbClr val="33CC33"/>
                  </a:solidFill>
                  <a:latin typeface="Comic Sans MS" panose="030F0702030302020204" pitchFamily="66" charset="0"/>
                </a:rPr>
                <a:t>    2 H atoms              2 H atoms</a:t>
              </a:r>
            </a:p>
            <a:p>
              <a:pPr>
                <a:spcBef>
                  <a:spcPct val="50000"/>
                </a:spcBef>
              </a:pPr>
              <a:r>
                <a:rPr lang="en-US" altLang="en-US" sz="3200" b="1">
                  <a:solidFill>
                    <a:srgbClr val="33CC33"/>
                  </a:solidFill>
                  <a:latin typeface="Comic Sans MS" panose="030F0702030302020204" pitchFamily="66" charset="0"/>
                </a:rPr>
                <a:t>    2 O atoms              1 O atom</a:t>
              </a:r>
            </a:p>
          </p:txBody>
        </p:sp>
        <p:sp>
          <p:nvSpPr>
            <p:cNvPr id="13353" name="Line 18"/>
            <p:cNvSpPr>
              <a:spLocks noChangeShapeType="1"/>
            </p:cNvSpPr>
            <p:nvPr/>
          </p:nvSpPr>
          <p:spPr bwMode="auto">
            <a:xfrm>
              <a:off x="2640" y="2448"/>
              <a:ext cx="0" cy="960"/>
            </a:xfrm>
            <a:prstGeom prst="line">
              <a:avLst/>
            </a:prstGeom>
            <a:noFill/>
            <a:ln w="38100">
              <a:solidFill>
                <a:srgbClr val="33CC33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427" name="Text Box 35"/>
          <p:cNvSpPr txBox="1">
            <a:spLocks noChangeArrowheads="1"/>
          </p:cNvSpPr>
          <p:nvPr/>
        </p:nvSpPr>
        <p:spPr bwMode="auto">
          <a:xfrm>
            <a:off x="2895600" y="3581400"/>
            <a:ext cx="2133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9900CC"/>
                </a:solidFill>
                <a:latin typeface="Comic Sans MS" panose="030F0702030302020204" pitchFamily="66" charset="0"/>
              </a:rPr>
              <a:t>Hydogen atoms are </a:t>
            </a:r>
            <a:r>
              <a:rPr lang="en-US" altLang="en-US" sz="2800">
                <a:solidFill>
                  <a:srgbClr val="9900CC"/>
                </a:solidFill>
              </a:rPr>
              <a:t>≠</a:t>
            </a:r>
          </a:p>
        </p:txBody>
      </p:sp>
      <p:sp>
        <p:nvSpPr>
          <p:cNvPr id="59428" name="Text Box 36"/>
          <p:cNvSpPr txBox="1">
            <a:spLocks noChangeArrowheads="1"/>
          </p:cNvSpPr>
          <p:nvPr/>
        </p:nvSpPr>
        <p:spPr bwMode="auto">
          <a:xfrm>
            <a:off x="2895600" y="4616450"/>
            <a:ext cx="2286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>
                <a:solidFill>
                  <a:srgbClr val="9900CC"/>
                </a:solidFill>
                <a:latin typeface="Comic Sans MS" panose="030F0702030302020204" pitchFamily="66" charset="0"/>
              </a:rPr>
              <a:t>Oxygen atoms are =</a:t>
            </a:r>
            <a:endParaRPr lang="en-US" altLang="en-US" sz="3200">
              <a:solidFill>
                <a:srgbClr val="99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23884" y="2749550"/>
            <a:ext cx="8839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33CC33"/>
                </a:solidFill>
                <a:latin typeface="Comic Sans MS" panose="030F0702030302020204" pitchFamily="66" charset="0"/>
              </a:rPr>
              <a:t>First:  </a:t>
            </a:r>
            <a:r>
              <a:rPr lang="en-US" altLang="en-US" sz="2800" dirty="0" smtClean="0">
                <a:solidFill>
                  <a:srgbClr val="33CC33"/>
                </a:solidFill>
                <a:latin typeface="Comic Sans MS" panose="030F0702030302020204" pitchFamily="66" charset="0"/>
              </a:rPr>
              <a:t>Count </a:t>
            </a:r>
            <a:r>
              <a:rPr lang="en-US" altLang="en-US" sz="2800" dirty="0">
                <a:solidFill>
                  <a:srgbClr val="33CC33"/>
                </a:solidFill>
                <a:latin typeface="Comic Sans MS" panose="030F0702030302020204" pitchFamily="66" charset="0"/>
              </a:rPr>
              <a:t>the atoms on both sides of the    	    yield arrow</a:t>
            </a:r>
          </a:p>
        </p:txBody>
      </p:sp>
      <p:sp>
        <p:nvSpPr>
          <p:cNvPr id="13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-1676400"/>
            <a:ext cx="8229600" cy="4525963"/>
          </a:xfrm>
        </p:spPr>
        <p:txBody>
          <a:bodyPr/>
          <a:lstStyle/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>
              <a:buFontTx/>
              <a:buNone/>
            </a:pPr>
            <a:r>
              <a:rPr lang="en-US" altLang="en-US" dirty="0" smtClean="0">
                <a:latin typeface="Comic Sans MS" panose="030F0702030302020204" pitchFamily="66" charset="0"/>
              </a:rPr>
              <a:t>Balancing an equation: </a:t>
            </a:r>
          </a:p>
          <a:p>
            <a:pPr eaLnBrk="1" hangingPunct="1">
              <a:buFontTx/>
              <a:buNone/>
            </a:pPr>
            <a:r>
              <a:rPr lang="en-US" altLang="en-US" dirty="0" smtClean="0">
                <a:latin typeface="Comic Sans MS" panose="030F0702030302020204" pitchFamily="66" charset="0"/>
              </a:rPr>
              <a:t>H</a:t>
            </a:r>
            <a:r>
              <a:rPr lang="en-US" altLang="en-US" baseline="-25000" dirty="0" smtClean="0">
                <a:latin typeface="Comic Sans MS" panose="030F0702030302020204" pitchFamily="66" charset="0"/>
              </a:rPr>
              <a:t>2</a:t>
            </a:r>
            <a:r>
              <a:rPr lang="en-US" altLang="en-US" dirty="0" smtClean="0">
                <a:latin typeface="Comic Sans MS" panose="030F0702030302020204" pitchFamily="66" charset="0"/>
              </a:rPr>
              <a:t>     </a:t>
            </a:r>
            <a:r>
              <a:rPr lang="en-US" altLang="en-US" sz="4000" dirty="0" smtClean="0">
                <a:latin typeface="Comic Sans MS" panose="030F0702030302020204" pitchFamily="66" charset="0"/>
              </a:rPr>
              <a:t>+  </a:t>
            </a:r>
            <a:r>
              <a:rPr lang="en-US" altLang="en-US" dirty="0" smtClean="0">
                <a:latin typeface="Comic Sans MS" panose="030F0702030302020204" pitchFamily="66" charset="0"/>
              </a:rPr>
              <a:t> O</a:t>
            </a:r>
            <a:r>
              <a:rPr lang="en-US" altLang="en-US" baseline="-25000" dirty="0" smtClean="0">
                <a:latin typeface="Comic Sans MS" panose="030F0702030302020204" pitchFamily="66" charset="0"/>
              </a:rPr>
              <a:t>2</a:t>
            </a:r>
            <a:r>
              <a:rPr lang="en-US" altLang="en-US" dirty="0" smtClean="0">
                <a:latin typeface="Comic Sans MS" panose="030F0702030302020204" pitchFamily="66" charset="0"/>
              </a:rPr>
              <a:t>      </a:t>
            </a:r>
            <a:r>
              <a:rPr lang="en-US" altLang="en-US" sz="4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r>
              <a:rPr lang="en-US" altLang="en-US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     H</a:t>
            </a:r>
            <a:r>
              <a:rPr lang="en-US" altLang="en-US" baseline="-25000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2</a:t>
            </a:r>
            <a:r>
              <a:rPr lang="en-US" altLang="en-US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O</a:t>
            </a:r>
            <a:endParaRPr lang="en-US" altLang="en-US" dirty="0" smtClean="0">
              <a:latin typeface="Comic Sans MS" panose="030F0702030302020204" pitchFamily="66" charset="0"/>
            </a:endParaRPr>
          </a:p>
        </p:txBody>
      </p:sp>
      <p:sp>
        <p:nvSpPr>
          <p:cNvPr id="13325" name="Oval 14"/>
          <p:cNvSpPr>
            <a:spLocks noChangeArrowheads="1"/>
          </p:cNvSpPr>
          <p:nvPr/>
        </p:nvSpPr>
        <p:spPr bwMode="auto">
          <a:xfrm>
            <a:off x="5867400" y="1752600"/>
            <a:ext cx="762000" cy="6858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13326" name="Oval 4"/>
          <p:cNvSpPr>
            <a:spLocks noChangeArrowheads="1"/>
          </p:cNvSpPr>
          <p:nvPr/>
        </p:nvSpPr>
        <p:spPr bwMode="auto">
          <a:xfrm>
            <a:off x="0" y="1981200"/>
            <a:ext cx="762000" cy="6858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13327" name="Oval 5"/>
          <p:cNvSpPr>
            <a:spLocks noChangeArrowheads="1"/>
          </p:cNvSpPr>
          <p:nvPr/>
        </p:nvSpPr>
        <p:spPr bwMode="auto">
          <a:xfrm>
            <a:off x="609600" y="1676400"/>
            <a:ext cx="762000" cy="6096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13328" name="Oval 6"/>
          <p:cNvSpPr>
            <a:spLocks noChangeArrowheads="1"/>
          </p:cNvSpPr>
          <p:nvPr/>
        </p:nvSpPr>
        <p:spPr bwMode="auto">
          <a:xfrm>
            <a:off x="2895600" y="19050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2400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13329" name="Oval 7"/>
          <p:cNvSpPr>
            <a:spLocks noChangeArrowheads="1"/>
          </p:cNvSpPr>
          <p:nvPr/>
        </p:nvSpPr>
        <p:spPr bwMode="auto">
          <a:xfrm>
            <a:off x="3657600" y="19812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2400">
                <a:latin typeface="Comic Sans MS" panose="030F0702030302020204" pitchFamily="66" charset="0"/>
              </a:rPr>
              <a:t>O</a:t>
            </a:r>
          </a:p>
        </p:txBody>
      </p:sp>
      <p:grpSp>
        <p:nvGrpSpPr>
          <p:cNvPr id="13330" name="Group 8"/>
          <p:cNvGrpSpPr>
            <a:grpSpLocks/>
          </p:cNvGrpSpPr>
          <p:nvPr/>
        </p:nvGrpSpPr>
        <p:grpSpPr bwMode="auto">
          <a:xfrm>
            <a:off x="1676400" y="1981200"/>
            <a:ext cx="457200" cy="609600"/>
            <a:chOff x="1824" y="3360"/>
            <a:chExt cx="288" cy="384"/>
          </a:xfrm>
        </p:grpSpPr>
        <p:sp>
          <p:nvSpPr>
            <p:cNvPr id="13350" name="Line 9"/>
            <p:cNvSpPr>
              <a:spLocks noChangeShapeType="1"/>
            </p:cNvSpPr>
            <p:nvPr/>
          </p:nvSpPr>
          <p:spPr bwMode="auto">
            <a:xfrm>
              <a:off x="1968" y="336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51" name="Line 10"/>
            <p:cNvSpPr>
              <a:spLocks noChangeShapeType="1"/>
            </p:cNvSpPr>
            <p:nvPr/>
          </p:nvSpPr>
          <p:spPr bwMode="auto">
            <a:xfrm>
              <a:off x="1824" y="355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31" name="Line 11"/>
          <p:cNvSpPr>
            <a:spLocks noChangeShapeType="1"/>
          </p:cNvSpPr>
          <p:nvPr/>
        </p:nvSpPr>
        <p:spPr bwMode="auto">
          <a:xfrm>
            <a:off x="4572000" y="23622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Oval 12"/>
          <p:cNvSpPr>
            <a:spLocks noChangeArrowheads="1"/>
          </p:cNvSpPr>
          <p:nvPr/>
        </p:nvSpPr>
        <p:spPr bwMode="auto">
          <a:xfrm>
            <a:off x="6324600" y="21336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2400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13333" name="Oval 13"/>
          <p:cNvSpPr>
            <a:spLocks noChangeArrowheads="1"/>
          </p:cNvSpPr>
          <p:nvPr/>
        </p:nvSpPr>
        <p:spPr bwMode="auto">
          <a:xfrm>
            <a:off x="6858000" y="1828800"/>
            <a:ext cx="762000" cy="6858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228600" y="2695575"/>
            <a:ext cx="9144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33CC33"/>
                </a:solidFill>
                <a:latin typeface="Comic Sans MS" panose="030F0702030302020204" pitchFamily="66" charset="0"/>
              </a:rPr>
              <a:t>Second:</a:t>
            </a:r>
            <a:r>
              <a:rPr lang="en-US" altLang="en-US" sz="2800" dirty="0">
                <a:solidFill>
                  <a:srgbClr val="33CC33"/>
                </a:solidFill>
                <a:latin typeface="Comic Sans MS" panose="030F0702030302020204" pitchFamily="66" charset="0"/>
              </a:rPr>
              <a:t> Determine which atoms are not equal and add coefficients to balance these atoms. </a:t>
            </a:r>
          </a:p>
        </p:txBody>
      </p:sp>
      <p:sp>
        <p:nvSpPr>
          <p:cNvPr id="59413" name="Oval 21"/>
          <p:cNvSpPr>
            <a:spLocks noChangeArrowheads="1"/>
          </p:cNvSpPr>
          <p:nvPr/>
        </p:nvSpPr>
        <p:spPr bwMode="auto">
          <a:xfrm>
            <a:off x="533400" y="4495800"/>
            <a:ext cx="1143000" cy="4572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14" name="Oval 22"/>
          <p:cNvSpPr>
            <a:spLocks noChangeArrowheads="1"/>
          </p:cNvSpPr>
          <p:nvPr/>
        </p:nvSpPr>
        <p:spPr bwMode="auto">
          <a:xfrm>
            <a:off x="5029200" y="3733800"/>
            <a:ext cx="1143000" cy="5334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16" name="Oval 24"/>
          <p:cNvSpPr>
            <a:spLocks noChangeArrowheads="1"/>
          </p:cNvSpPr>
          <p:nvPr/>
        </p:nvSpPr>
        <p:spPr bwMode="auto">
          <a:xfrm>
            <a:off x="5105400" y="4495800"/>
            <a:ext cx="1066800" cy="5334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17" name="Oval 25"/>
          <p:cNvSpPr>
            <a:spLocks noChangeArrowheads="1"/>
          </p:cNvSpPr>
          <p:nvPr/>
        </p:nvSpPr>
        <p:spPr bwMode="auto">
          <a:xfrm>
            <a:off x="609600" y="3810000"/>
            <a:ext cx="1143000" cy="6096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339" name="Text Box 28"/>
          <p:cNvSpPr txBox="1">
            <a:spLocks noChangeArrowheads="1"/>
          </p:cNvSpPr>
          <p:nvPr/>
        </p:nvSpPr>
        <p:spPr bwMode="auto">
          <a:xfrm>
            <a:off x="4800600" y="45720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59421" name="Text Box 29"/>
          <p:cNvSpPr txBox="1">
            <a:spLocks noChangeArrowheads="1"/>
          </p:cNvSpPr>
          <p:nvPr/>
        </p:nvSpPr>
        <p:spPr bwMode="auto">
          <a:xfrm>
            <a:off x="5638800" y="838200"/>
            <a:ext cx="99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dirty="0">
                <a:solidFill>
                  <a:srgbClr val="9900CC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9424" name="Text Box 32"/>
          <p:cNvSpPr txBox="1">
            <a:spLocks noChangeArrowheads="1"/>
          </p:cNvSpPr>
          <p:nvPr/>
        </p:nvSpPr>
        <p:spPr bwMode="auto">
          <a:xfrm>
            <a:off x="4876800" y="3733800"/>
            <a:ext cx="2590800" cy="1311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9900CC"/>
                </a:solidFill>
                <a:latin typeface="Comic Sans MS" panose="030F0702030302020204" pitchFamily="66" charset="0"/>
              </a:rPr>
              <a:t>4 H atoms</a:t>
            </a:r>
          </a:p>
          <a:p>
            <a:pPr>
              <a:spcBef>
                <a:spcPct val="50000"/>
              </a:spcBef>
            </a:pPr>
            <a:r>
              <a:rPr lang="en-US" altLang="en-US" sz="3200">
                <a:solidFill>
                  <a:srgbClr val="9900CC"/>
                </a:solidFill>
                <a:latin typeface="Comic Sans MS" panose="030F0702030302020204" pitchFamily="66" charset="0"/>
              </a:rPr>
              <a:t>2 O atoms</a:t>
            </a:r>
          </a:p>
        </p:txBody>
      </p:sp>
      <p:sp>
        <p:nvSpPr>
          <p:cNvPr id="59425" name="Oval 33"/>
          <p:cNvSpPr>
            <a:spLocks noChangeArrowheads="1"/>
          </p:cNvSpPr>
          <p:nvPr/>
        </p:nvSpPr>
        <p:spPr bwMode="auto">
          <a:xfrm>
            <a:off x="4800600" y="3657600"/>
            <a:ext cx="1143000" cy="6096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26" name="Oval 34"/>
          <p:cNvSpPr>
            <a:spLocks noChangeArrowheads="1"/>
          </p:cNvSpPr>
          <p:nvPr/>
        </p:nvSpPr>
        <p:spPr bwMode="auto">
          <a:xfrm>
            <a:off x="4800600" y="4419600"/>
            <a:ext cx="1143000" cy="6096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30" name="Text Box 38"/>
          <p:cNvSpPr txBox="1">
            <a:spLocks noChangeArrowheads="1"/>
          </p:cNvSpPr>
          <p:nvPr/>
        </p:nvSpPr>
        <p:spPr bwMode="auto">
          <a:xfrm>
            <a:off x="0" y="838200"/>
            <a:ext cx="990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rgbClr val="0033CC"/>
                </a:solidFill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59431" name="Text Box 39"/>
          <p:cNvSpPr txBox="1">
            <a:spLocks noChangeArrowheads="1"/>
          </p:cNvSpPr>
          <p:nvPr/>
        </p:nvSpPr>
        <p:spPr bwMode="auto">
          <a:xfrm>
            <a:off x="332097" y="3787775"/>
            <a:ext cx="2667000" cy="13112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33CC"/>
                </a:solidFill>
                <a:latin typeface="Comic Sans MS" panose="030F0702030302020204" pitchFamily="66" charset="0"/>
              </a:rPr>
              <a:t>4 H atoms</a:t>
            </a:r>
          </a:p>
          <a:p>
            <a:pPr>
              <a:spcBef>
                <a:spcPct val="50000"/>
              </a:spcBef>
            </a:pPr>
            <a:r>
              <a:rPr lang="en-US" altLang="en-US" sz="3200" dirty="0">
                <a:solidFill>
                  <a:srgbClr val="0033CC"/>
                </a:solidFill>
                <a:latin typeface="Comic Sans MS" panose="030F0702030302020204" pitchFamily="66" charset="0"/>
              </a:rPr>
              <a:t>2 O atoms</a:t>
            </a:r>
          </a:p>
        </p:txBody>
      </p:sp>
      <p:sp>
        <p:nvSpPr>
          <p:cNvPr id="59432" name="Oval 40"/>
          <p:cNvSpPr>
            <a:spLocks noChangeArrowheads="1"/>
          </p:cNvSpPr>
          <p:nvPr/>
        </p:nvSpPr>
        <p:spPr bwMode="auto">
          <a:xfrm>
            <a:off x="304800" y="3733800"/>
            <a:ext cx="1143000" cy="6096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33" name="Oval 41"/>
          <p:cNvSpPr>
            <a:spLocks noChangeArrowheads="1"/>
          </p:cNvSpPr>
          <p:nvPr/>
        </p:nvSpPr>
        <p:spPr bwMode="auto">
          <a:xfrm>
            <a:off x="304800" y="4572000"/>
            <a:ext cx="1143000" cy="609600"/>
          </a:xfrm>
          <a:prstGeom prst="ellipse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59434" name="Text Box 42"/>
          <p:cNvSpPr txBox="1">
            <a:spLocks noChangeArrowheads="1"/>
          </p:cNvSpPr>
          <p:nvPr/>
        </p:nvSpPr>
        <p:spPr bwMode="auto">
          <a:xfrm>
            <a:off x="2819400" y="3581400"/>
            <a:ext cx="2133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dirty="0" err="1">
                <a:solidFill>
                  <a:srgbClr val="0033CC"/>
                </a:solidFill>
                <a:latin typeface="Comic Sans MS" panose="030F0702030302020204" pitchFamily="66" charset="0"/>
              </a:rPr>
              <a:t>Hydogen</a:t>
            </a:r>
            <a:r>
              <a:rPr lang="en-US" altLang="en-US" sz="2800" dirty="0">
                <a:solidFill>
                  <a:srgbClr val="0033CC"/>
                </a:solidFill>
                <a:latin typeface="Comic Sans MS" panose="030F0702030302020204" pitchFamily="66" charset="0"/>
              </a:rPr>
              <a:t> atoms are =</a:t>
            </a:r>
            <a:endParaRPr lang="en-US" altLang="en-US" sz="2800" dirty="0">
              <a:solidFill>
                <a:srgbClr val="0033CC"/>
              </a:solidFill>
            </a:endParaRPr>
          </a:p>
        </p:txBody>
      </p:sp>
      <p:sp>
        <p:nvSpPr>
          <p:cNvPr id="59436" name="Text Box 44"/>
          <p:cNvSpPr txBox="1">
            <a:spLocks noChangeArrowheads="1"/>
          </p:cNvSpPr>
          <p:nvPr/>
        </p:nvSpPr>
        <p:spPr bwMode="auto">
          <a:xfrm>
            <a:off x="533400" y="5486400"/>
            <a:ext cx="7696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>
                <a:solidFill>
                  <a:srgbClr val="660066"/>
                </a:solidFill>
                <a:latin typeface="Comic Sans MS" panose="030F0702030302020204" pitchFamily="66" charset="0"/>
              </a:rPr>
              <a:t>This is now a balanced equation</a:t>
            </a:r>
          </a:p>
        </p:txBody>
      </p:sp>
    </p:spTree>
    <p:extLst>
      <p:ext uri="{BB962C8B-B14F-4D97-AF65-F5344CB8AC3E}">
        <p14:creationId xmlns:p14="http://schemas.microsoft.com/office/powerpoint/2010/main" val="265497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19" grpId="0"/>
      <p:bldP spid="59435" grpId="0"/>
      <p:bldP spid="59423" grpId="0"/>
      <p:bldP spid="59423" grpId="1"/>
      <p:bldP spid="59429" grpId="0" build="allAtOnce"/>
      <p:bldP spid="59429" grpId="1" build="allAtOnce"/>
      <p:bldP spid="59418" grpId="0"/>
      <p:bldP spid="59418" grpId="1"/>
      <p:bldP spid="59415" grpId="0"/>
      <p:bldP spid="59415" grpId="1"/>
      <p:bldP spid="59427" grpId="0"/>
      <p:bldP spid="59427" grpId="1"/>
      <p:bldP spid="59427" grpId="2"/>
      <p:bldP spid="59428" grpId="0"/>
      <p:bldP spid="59428" grpId="1"/>
      <p:bldP spid="59428" grpId="2"/>
      <p:bldP spid="59408" grpId="0"/>
      <p:bldP spid="59408" grpId="1"/>
      <p:bldP spid="59412" grpId="0"/>
      <p:bldP spid="59413" grpId="0" animBg="1"/>
      <p:bldP spid="59414" grpId="0" animBg="1"/>
      <p:bldP spid="59416" grpId="0" animBg="1"/>
      <p:bldP spid="59417" grpId="0" animBg="1"/>
      <p:bldP spid="59421" grpId="0"/>
      <p:bldP spid="59424" grpId="0" animBg="1"/>
      <p:bldP spid="59425" grpId="0" animBg="1"/>
      <p:bldP spid="59425" grpId="1" animBg="1"/>
      <p:bldP spid="59426" grpId="0" animBg="1"/>
      <p:bldP spid="59426" grpId="1" animBg="1"/>
      <p:bldP spid="59430" grpId="0"/>
      <p:bldP spid="59431" grpId="0" animBg="1"/>
      <p:bldP spid="59432" grpId="0" animBg="1"/>
      <p:bldP spid="59433" grpId="0" animBg="1"/>
      <p:bldP spid="59434" grpId="0"/>
      <p:bldP spid="5943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latin typeface="Comic Sans MS" panose="030F0702030302020204" pitchFamily="66" charset="0"/>
              </a:rPr>
              <a:t>So: Chemical equations are </a:t>
            </a:r>
            <a:r>
              <a:rPr lang="en-US" altLang="en-US" i="1" smtClean="0">
                <a:solidFill>
                  <a:srgbClr val="FF0000"/>
                </a:solidFill>
                <a:latin typeface="Comic Sans MS" panose="030F0702030302020204" pitchFamily="66" charset="0"/>
              </a:rPr>
              <a:t>balanced</a:t>
            </a:r>
            <a:r>
              <a:rPr lang="en-US" altLang="en-US" smtClean="0">
                <a:solidFill>
                  <a:srgbClr val="FF0000"/>
                </a:solidFill>
                <a:latin typeface="Comic Sans MS" panose="030F0702030302020204" pitchFamily="66" charset="0"/>
              </a:rPr>
              <a:t>,</a:t>
            </a:r>
            <a:r>
              <a:rPr lang="en-US" altLang="en-US" smtClean="0">
                <a:latin typeface="Comic Sans MS" panose="030F0702030302020204" pitchFamily="66" charset="0"/>
              </a:rPr>
              <a:t> when the numbers and kinds of atoms on each side of the reaction arrow are equal.</a:t>
            </a:r>
          </a:p>
        </p:txBody>
      </p:sp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0" y="2514600"/>
            <a:ext cx="762000" cy="6858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609600" y="2133600"/>
            <a:ext cx="762000" cy="6858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14341" name="Oval 5"/>
          <p:cNvSpPr>
            <a:spLocks noChangeArrowheads="1"/>
          </p:cNvSpPr>
          <p:nvPr/>
        </p:nvSpPr>
        <p:spPr bwMode="auto">
          <a:xfrm>
            <a:off x="762000" y="2971800"/>
            <a:ext cx="762000" cy="6858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14342" name="Oval 6"/>
          <p:cNvSpPr>
            <a:spLocks noChangeArrowheads="1"/>
          </p:cNvSpPr>
          <p:nvPr/>
        </p:nvSpPr>
        <p:spPr bwMode="auto">
          <a:xfrm>
            <a:off x="1371600" y="2590800"/>
            <a:ext cx="762000" cy="6858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H</a:t>
            </a:r>
          </a:p>
        </p:txBody>
      </p:sp>
      <p:grpSp>
        <p:nvGrpSpPr>
          <p:cNvPr id="14343" name="Group 7"/>
          <p:cNvGrpSpPr>
            <a:grpSpLocks/>
          </p:cNvGrpSpPr>
          <p:nvPr/>
        </p:nvGrpSpPr>
        <p:grpSpPr bwMode="auto">
          <a:xfrm>
            <a:off x="2286000" y="2667000"/>
            <a:ext cx="457200" cy="609600"/>
            <a:chOff x="1824" y="3360"/>
            <a:chExt cx="288" cy="384"/>
          </a:xfrm>
        </p:grpSpPr>
        <p:sp>
          <p:nvSpPr>
            <p:cNvPr id="14360" name="Line 8"/>
            <p:cNvSpPr>
              <a:spLocks noChangeShapeType="1"/>
            </p:cNvSpPr>
            <p:nvPr/>
          </p:nvSpPr>
          <p:spPr bwMode="auto">
            <a:xfrm>
              <a:off x="1968" y="3360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61" name="Line 9"/>
            <p:cNvSpPr>
              <a:spLocks noChangeShapeType="1"/>
            </p:cNvSpPr>
            <p:nvPr/>
          </p:nvSpPr>
          <p:spPr bwMode="auto">
            <a:xfrm>
              <a:off x="1824" y="355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4" name="Oval 10"/>
          <p:cNvSpPr>
            <a:spLocks noChangeArrowheads="1"/>
          </p:cNvSpPr>
          <p:nvPr/>
        </p:nvSpPr>
        <p:spPr bwMode="auto">
          <a:xfrm>
            <a:off x="2895600" y="24384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2400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14345" name="Oval 11"/>
          <p:cNvSpPr>
            <a:spLocks noChangeArrowheads="1"/>
          </p:cNvSpPr>
          <p:nvPr/>
        </p:nvSpPr>
        <p:spPr bwMode="auto">
          <a:xfrm>
            <a:off x="3657600" y="25146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2400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14346" name="Line 12"/>
          <p:cNvSpPr>
            <a:spLocks noChangeShapeType="1"/>
          </p:cNvSpPr>
          <p:nvPr/>
        </p:nvSpPr>
        <p:spPr bwMode="auto">
          <a:xfrm>
            <a:off x="4572000" y="29718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Text Box 13"/>
          <p:cNvSpPr txBox="1">
            <a:spLocks noChangeArrowheads="1"/>
          </p:cNvSpPr>
          <p:nvPr/>
        </p:nvSpPr>
        <p:spPr bwMode="auto">
          <a:xfrm>
            <a:off x="457200" y="36576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Comic Sans MS" panose="030F0702030302020204" pitchFamily="66" charset="0"/>
              </a:rPr>
              <a:t>Reactants</a:t>
            </a:r>
          </a:p>
        </p:txBody>
      </p:sp>
      <p:sp>
        <p:nvSpPr>
          <p:cNvPr id="14348" name="Text Box 14"/>
          <p:cNvSpPr txBox="1">
            <a:spLocks noChangeArrowheads="1"/>
          </p:cNvSpPr>
          <p:nvPr/>
        </p:nvSpPr>
        <p:spPr bwMode="auto">
          <a:xfrm>
            <a:off x="5715000" y="35814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Comic Sans MS" panose="030F0702030302020204" pitchFamily="66" charset="0"/>
              </a:rPr>
              <a:t>Products</a:t>
            </a:r>
          </a:p>
        </p:txBody>
      </p:sp>
      <p:sp>
        <p:nvSpPr>
          <p:cNvPr id="14349" name="Oval 15"/>
          <p:cNvSpPr>
            <a:spLocks noChangeArrowheads="1"/>
          </p:cNvSpPr>
          <p:nvPr/>
        </p:nvSpPr>
        <p:spPr bwMode="auto">
          <a:xfrm>
            <a:off x="8077200" y="1981200"/>
            <a:ext cx="762000" cy="6858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14350" name="Oval 16"/>
          <p:cNvSpPr>
            <a:spLocks noChangeArrowheads="1"/>
          </p:cNvSpPr>
          <p:nvPr/>
        </p:nvSpPr>
        <p:spPr bwMode="auto">
          <a:xfrm>
            <a:off x="7162800" y="1905000"/>
            <a:ext cx="762000" cy="6858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14351" name="Oval 17"/>
          <p:cNvSpPr>
            <a:spLocks noChangeArrowheads="1"/>
          </p:cNvSpPr>
          <p:nvPr/>
        </p:nvSpPr>
        <p:spPr bwMode="auto">
          <a:xfrm>
            <a:off x="6248400" y="2667000"/>
            <a:ext cx="762000" cy="6858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14352" name="Oval 18"/>
          <p:cNvSpPr>
            <a:spLocks noChangeArrowheads="1"/>
          </p:cNvSpPr>
          <p:nvPr/>
        </p:nvSpPr>
        <p:spPr bwMode="auto">
          <a:xfrm>
            <a:off x="5334000" y="2590800"/>
            <a:ext cx="762000" cy="685800"/>
          </a:xfrm>
          <a:prstGeom prst="ellipse">
            <a:avLst/>
          </a:prstGeom>
          <a:solidFill>
            <a:srgbClr val="0066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2400">
                <a:solidFill>
                  <a:schemeClr val="bg1"/>
                </a:solidFill>
                <a:latin typeface="Comic Sans MS" panose="030F0702030302020204" pitchFamily="66" charset="0"/>
              </a:rPr>
              <a:t>H</a:t>
            </a:r>
          </a:p>
        </p:txBody>
      </p:sp>
      <p:sp>
        <p:nvSpPr>
          <p:cNvPr id="14353" name="Oval 19"/>
          <p:cNvSpPr>
            <a:spLocks noChangeArrowheads="1"/>
          </p:cNvSpPr>
          <p:nvPr/>
        </p:nvSpPr>
        <p:spPr bwMode="auto">
          <a:xfrm>
            <a:off x="5791200" y="20574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2400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14354" name="Oval 20"/>
          <p:cNvSpPr>
            <a:spLocks noChangeArrowheads="1"/>
          </p:cNvSpPr>
          <p:nvPr/>
        </p:nvSpPr>
        <p:spPr bwMode="auto">
          <a:xfrm>
            <a:off x="7543800" y="2438400"/>
            <a:ext cx="762000" cy="7620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66FF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2400">
                <a:latin typeface="Comic Sans MS" panose="030F0702030302020204" pitchFamily="66" charset="0"/>
              </a:rPr>
              <a:t>O</a:t>
            </a:r>
          </a:p>
        </p:txBody>
      </p:sp>
      <p:sp>
        <p:nvSpPr>
          <p:cNvPr id="14355" name="Text Box 21"/>
          <p:cNvSpPr txBox="1">
            <a:spLocks noChangeArrowheads="1"/>
          </p:cNvSpPr>
          <p:nvPr/>
        </p:nvSpPr>
        <p:spPr bwMode="auto">
          <a:xfrm>
            <a:off x="457200" y="46482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Comic Sans MS" panose="030F0702030302020204" pitchFamily="66" charset="0"/>
              </a:rPr>
              <a:t>4 Hydrogen</a:t>
            </a:r>
          </a:p>
        </p:txBody>
      </p:sp>
      <p:sp>
        <p:nvSpPr>
          <p:cNvPr id="14356" name="Text Box 22"/>
          <p:cNvSpPr txBox="1">
            <a:spLocks noChangeArrowheads="1"/>
          </p:cNvSpPr>
          <p:nvPr/>
        </p:nvSpPr>
        <p:spPr bwMode="auto">
          <a:xfrm>
            <a:off x="5715000" y="46482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Comic Sans MS" panose="030F0702030302020204" pitchFamily="66" charset="0"/>
              </a:rPr>
              <a:t>4 Hydrogen</a:t>
            </a:r>
          </a:p>
        </p:txBody>
      </p:sp>
      <p:sp>
        <p:nvSpPr>
          <p:cNvPr id="14357" name="Line 23"/>
          <p:cNvSpPr>
            <a:spLocks noChangeShapeType="1"/>
          </p:cNvSpPr>
          <p:nvPr/>
        </p:nvSpPr>
        <p:spPr bwMode="auto">
          <a:xfrm>
            <a:off x="4724400" y="3810000"/>
            <a:ext cx="0" cy="220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Text Box 24"/>
          <p:cNvSpPr txBox="1">
            <a:spLocks noChangeArrowheads="1"/>
          </p:cNvSpPr>
          <p:nvPr/>
        </p:nvSpPr>
        <p:spPr bwMode="auto">
          <a:xfrm>
            <a:off x="533400" y="55626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Comic Sans MS" panose="030F0702030302020204" pitchFamily="66" charset="0"/>
              </a:rPr>
              <a:t>2 Oxygen</a:t>
            </a:r>
          </a:p>
        </p:txBody>
      </p:sp>
      <p:sp>
        <p:nvSpPr>
          <p:cNvPr id="14359" name="Text Box 25"/>
          <p:cNvSpPr txBox="1">
            <a:spLocks noChangeArrowheads="1"/>
          </p:cNvSpPr>
          <p:nvPr/>
        </p:nvSpPr>
        <p:spPr bwMode="auto">
          <a:xfrm>
            <a:off x="5715000" y="5562600"/>
            <a:ext cx="1981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>
                <a:latin typeface="Comic Sans MS" panose="030F0702030302020204" pitchFamily="66" charset="0"/>
              </a:rPr>
              <a:t>2 Oxygen   </a:t>
            </a:r>
          </a:p>
        </p:txBody>
      </p:sp>
    </p:spTree>
    <p:extLst>
      <p:ext uri="{BB962C8B-B14F-4D97-AF65-F5344CB8AC3E}">
        <p14:creationId xmlns:p14="http://schemas.microsoft.com/office/powerpoint/2010/main" val="119306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52400"/>
            <a:ext cx="9144000" cy="46482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3200" smtClean="0">
                <a:latin typeface="Comic Sans MS" panose="030F0702030302020204" pitchFamily="66" charset="0"/>
              </a:rPr>
              <a:t>Because atoms are conserved, the mass of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3200" smtClean="0">
                <a:latin typeface="Comic Sans MS" panose="030F0702030302020204" pitchFamily="66" charset="0"/>
              </a:rPr>
              <a:t>the reactants in the chemical reaction is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3200" smtClean="0">
                <a:latin typeface="Comic Sans MS" panose="030F0702030302020204" pitchFamily="66" charset="0"/>
              </a:rPr>
              <a:t>equal to the mass of the products.      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mtClean="0">
                <a:latin typeface="Comic Sans MS" panose="030F0702030302020204" pitchFamily="66" charset="0"/>
              </a:rPr>
              <a:t>				H</a:t>
            </a:r>
            <a:r>
              <a:rPr lang="en-US" altLang="en-US" baseline="-25000" smtClean="0">
                <a:latin typeface="Comic Sans MS" panose="030F0702030302020204" pitchFamily="66" charset="0"/>
              </a:rPr>
              <a:t>2 </a:t>
            </a:r>
            <a:r>
              <a:rPr lang="en-US" altLang="en-US" smtClean="0">
                <a:latin typeface="Comic Sans MS" panose="030F0702030302020204" pitchFamily="66" charset="0"/>
              </a:rPr>
              <a:t> +  F</a:t>
            </a:r>
            <a:r>
              <a:rPr lang="en-US" altLang="en-US" baseline="-25000" smtClean="0">
                <a:latin typeface="Comic Sans MS" panose="030F0702030302020204" pitchFamily="66" charset="0"/>
              </a:rPr>
              <a:t>2</a:t>
            </a:r>
            <a:r>
              <a:rPr lang="en-US" altLang="en-US" smtClean="0">
                <a:latin typeface="Comic Sans MS" panose="030F0702030302020204" pitchFamily="66" charset="0"/>
              </a:rPr>
              <a:t>    </a:t>
            </a:r>
            <a:r>
              <a:rPr lang="en-US" altLang="en-US" smtClean="0"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r>
              <a:rPr lang="en-US" altLang="en-US" smtClean="0">
                <a:latin typeface="Comic Sans MS" panose="030F0702030302020204" pitchFamily="66" charset="0"/>
              </a:rPr>
              <a:t>     2 HF </a:t>
            </a:r>
          </a:p>
          <a:p>
            <a:pPr algn="ctr" eaLnBrk="1" hangingPunct="1">
              <a:buFontTx/>
              <a:buNone/>
            </a:pPr>
            <a:r>
              <a:rPr lang="en-US" altLang="en-US" smtClean="0">
                <a:latin typeface="Comic Sans MS" panose="030F0702030302020204" pitchFamily="66" charset="0"/>
              </a:rPr>
              <a:t> </a:t>
            </a:r>
          </a:p>
          <a:p>
            <a:pPr algn="ctr" eaLnBrk="1" hangingPunct="1">
              <a:buFontTx/>
              <a:buNone/>
            </a:pPr>
            <a:r>
              <a:rPr lang="en-US" altLang="en-US" smtClean="0">
                <a:latin typeface="Comic Sans MS" panose="030F0702030302020204" pitchFamily="66" charset="0"/>
              </a:rPr>
              <a:t> 2g  + 38g    =   2( 20g)     </a:t>
            </a:r>
          </a:p>
          <a:p>
            <a:pPr algn="ctr" eaLnBrk="1" hangingPunct="1">
              <a:buFontTx/>
              <a:buNone/>
            </a:pPr>
            <a:r>
              <a:rPr lang="en-US" altLang="en-US" smtClean="0">
                <a:latin typeface="Comic Sans MS" panose="030F0702030302020204" pitchFamily="66" charset="0"/>
              </a:rPr>
              <a:t>   40g      =      40g</a:t>
            </a:r>
          </a:p>
        </p:txBody>
      </p:sp>
      <p:pic>
        <p:nvPicPr>
          <p:cNvPr id="15363" name="Picture 3" descr="IN00953_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94013" y="3200400"/>
            <a:ext cx="3654425" cy="3657600"/>
          </a:xfrm>
          <a:noFill/>
        </p:spPr>
      </p:pic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132138" y="5170488"/>
            <a:ext cx="11128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40 g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5356225" y="5170488"/>
            <a:ext cx="11128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Comic Sans MS" panose="030F0702030302020204" pitchFamily="66" charset="0"/>
              </a:rPr>
              <a:t>40 g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1295400" y="4530725"/>
            <a:ext cx="74834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r>
              <a:rPr lang="en-US" altLang="en-US" sz="2800" b="1">
                <a:solidFill>
                  <a:srgbClr val="33CC33"/>
                </a:solidFill>
                <a:latin typeface="Comic Sans MS" panose="030F0702030302020204" pitchFamily="66" charset="0"/>
              </a:rPr>
              <a:t>Reactants                     Products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590800" y="2057400"/>
            <a:ext cx="609600" cy="304800"/>
            <a:chOff x="1632" y="1296"/>
            <a:chExt cx="384" cy="192"/>
          </a:xfrm>
        </p:grpSpPr>
        <p:sp>
          <p:nvSpPr>
            <p:cNvPr id="15377" name="Oval 8"/>
            <p:cNvSpPr>
              <a:spLocks noChangeArrowheads="1"/>
            </p:cNvSpPr>
            <p:nvPr/>
          </p:nvSpPr>
          <p:spPr bwMode="auto">
            <a:xfrm>
              <a:off x="1632" y="1296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/>
                <a:t>H</a:t>
              </a:r>
            </a:p>
          </p:txBody>
        </p:sp>
        <p:sp>
          <p:nvSpPr>
            <p:cNvPr id="15378" name="Oval 9"/>
            <p:cNvSpPr>
              <a:spLocks noChangeArrowheads="1"/>
            </p:cNvSpPr>
            <p:nvPr/>
          </p:nvSpPr>
          <p:spPr bwMode="auto">
            <a:xfrm>
              <a:off x="1824" y="1296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/>
                <a:t>H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962400" y="1981200"/>
            <a:ext cx="914400" cy="457200"/>
            <a:chOff x="2496" y="1248"/>
            <a:chExt cx="576" cy="288"/>
          </a:xfrm>
        </p:grpSpPr>
        <p:sp>
          <p:nvSpPr>
            <p:cNvPr id="15375" name="Oval 11"/>
            <p:cNvSpPr>
              <a:spLocks noChangeArrowheads="1"/>
            </p:cNvSpPr>
            <p:nvPr/>
          </p:nvSpPr>
          <p:spPr bwMode="auto">
            <a:xfrm>
              <a:off x="2496" y="1248"/>
              <a:ext cx="288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/>
                <a:t>F</a:t>
              </a:r>
            </a:p>
          </p:txBody>
        </p:sp>
        <p:sp>
          <p:nvSpPr>
            <p:cNvPr id="15376" name="Oval 12"/>
            <p:cNvSpPr>
              <a:spLocks noChangeArrowheads="1"/>
            </p:cNvSpPr>
            <p:nvPr/>
          </p:nvSpPr>
          <p:spPr bwMode="auto">
            <a:xfrm>
              <a:off x="2784" y="1248"/>
              <a:ext cx="288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/>
                <a:t>F</a:t>
              </a:r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6400800" y="1905000"/>
            <a:ext cx="762000" cy="457200"/>
            <a:chOff x="4032" y="1200"/>
            <a:chExt cx="480" cy="288"/>
          </a:xfrm>
        </p:grpSpPr>
        <p:sp>
          <p:nvSpPr>
            <p:cNvPr id="15373" name="Oval 14"/>
            <p:cNvSpPr>
              <a:spLocks noChangeArrowheads="1"/>
            </p:cNvSpPr>
            <p:nvPr/>
          </p:nvSpPr>
          <p:spPr bwMode="auto">
            <a:xfrm>
              <a:off x="4032" y="1248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/>
                <a:t>H</a:t>
              </a:r>
            </a:p>
          </p:txBody>
        </p:sp>
        <p:sp>
          <p:nvSpPr>
            <p:cNvPr id="15374" name="Oval 15"/>
            <p:cNvSpPr>
              <a:spLocks noChangeArrowheads="1"/>
            </p:cNvSpPr>
            <p:nvPr/>
          </p:nvSpPr>
          <p:spPr bwMode="auto">
            <a:xfrm>
              <a:off x="4224" y="1200"/>
              <a:ext cx="288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/>
                <a:t>F</a:t>
              </a:r>
            </a:p>
          </p:txBody>
        </p:sp>
      </p:grpSp>
      <p:grpSp>
        <p:nvGrpSpPr>
          <p:cNvPr id="5" name="Group 16"/>
          <p:cNvGrpSpPr>
            <a:grpSpLocks/>
          </p:cNvGrpSpPr>
          <p:nvPr/>
        </p:nvGrpSpPr>
        <p:grpSpPr bwMode="auto">
          <a:xfrm>
            <a:off x="7620000" y="1905000"/>
            <a:ext cx="762000" cy="457200"/>
            <a:chOff x="4800" y="1200"/>
            <a:chExt cx="480" cy="288"/>
          </a:xfrm>
        </p:grpSpPr>
        <p:sp>
          <p:nvSpPr>
            <p:cNvPr id="15371" name="Oval 17"/>
            <p:cNvSpPr>
              <a:spLocks noChangeArrowheads="1"/>
            </p:cNvSpPr>
            <p:nvPr/>
          </p:nvSpPr>
          <p:spPr bwMode="auto">
            <a:xfrm>
              <a:off x="4800" y="1248"/>
              <a:ext cx="192" cy="192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/>
                <a:t>H</a:t>
              </a:r>
            </a:p>
          </p:txBody>
        </p:sp>
        <p:sp>
          <p:nvSpPr>
            <p:cNvPr id="15372" name="Oval 18"/>
            <p:cNvSpPr>
              <a:spLocks noChangeArrowheads="1"/>
            </p:cNvSpPr>
            <p:nvPr/>
          </p:nvSpPr>
          <p:spPr bwMode="auto">
            <a:xfrm>
              <a:off x="4992" y="1200"/>
              <a:ext cx="288" cy="28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algn="ctr"/>
              <a:r>
                <a:rPr lang="en-US" altLang="en-US"/>
                <a:t>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46794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33333E-6 -4.67529E-6 C -3.33333E-6 -4.67529E-6 0.06216 0.23851 0.125 0.4770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50" y="2385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33333E-6 -9.47539E-7 C -3.33333E-6 0.00023 -0.05833 0.2496 -0.11666 0.49919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33" y="2496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0" presetID="1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0" presetClass="path" presetSubtype="0" accel="50000" decel="5000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3.33333E-6 2.18858E-6 C 3.33333E-6 0.00023 -0.0625 0.24959 -0.125 0.4991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" y="2496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61111E-6 -4.02126E-6 C -0.09062 0.19598 -0.18107 0.39196 -0.22048 0.4643 C -0.25989 0.53663 -0.24791 0.4851 -0.23593 0.43356 " pathEditMode="relative" ptsTypes="aaA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1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2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Law of Conservation of Matter (Mass)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If the amount of matter (mass) was not the same before and after the change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   (remember, it is the law),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    you must offer an explanation as to why.</a:t>
            </a:r>
          </a:p>
        </p:txBody>
      </p:sp>
      <p:pic>
        <p:nvPicPr>
          <p:cNvPr id="36868" name="Picture 4" descr="jud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676775"/>
            <a:ext cx="2286000" cy="218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69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6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mtClean="0"/>
              <a:t>S</a:t>
            </a: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ometimes  in  chemical reactions mass is converted to a gas and/or energy that  it is released as a product.   </a:t>
            </a:r>
          </a:p>
        </p:txBody>
      </p:sp>
      <p:pic>
        <p:nvPicPr>
          <p:cNvPr id="17412" name="Picture 3" descr="C:\Documents and Settings\carla.thompson\Local Settings\Temporary Internet Files\Content.IE5\R33N8LHE\MC90035195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038600"/>
            <a:ext cx="860425" cy="179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4" descr="C:\Documents and Settings\carla.thompson\Local Settings\Temporary Internet Files\Content.IE5\KMQXSKAL\MC90035195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038600"/>
            <a:ext cx="1119188" cy="179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5" descr="C:\Documents and Settings\carla.thompson\Local Settings\Temporary Internet Files\Content.IE5\7ARL0NGL\MC90027886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876800"/>
            <a:ext cx="506413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766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781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295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24543" y="152400"/>
            <a:ext cx="8229600" cy="838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Evidence of a Chemical Change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990600"/>
            <a:ext cx="8882743" cy="5562600"/>
          </a:xfrm>
        </p:spPr>
        <p:txBody>
          <a:bodyPr>
            <a:normAutofit lnSpcReduction="10000"/>
          </a:bodyPr>
          <a:lstStyle/>
          <a:p>
            <a:pPr lvl="1" eaLnBrk="1" hangingPunct="1">
              <a:lnSpc>
                <a:spcPct val="90000"/>
              </a:lnSpc>
            </a:pPr>
            <a:r>
              <a:rPr lang="en-US" altLang="en-US" sz="3600" dirty="0" smtClean="0">
                <a:solidFill>
                  <a:srgbClr val="008080"/>
                </a:solidFill>
                <a:cs typeface="Arial" panose="020B0604020202020204" pitchFamily="34" charset="0"/>
              </a:rPr>
              <a:t>Can not be reversed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600" dirty="0" smtClean="0">
                <a:solidFill>
                  <a:srgbClr val="008080"/>
                </a:solidFill>
                <a:cs typeface="Arial" panose="020B0604020202020204" pitchFamily="34" charset="0"/>
              </a:rPr>
              <a:t>Changes chemical properties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600" dirty="0" smtClean="0">
                <a:solidFill>
                  <a:srgbClr val="008080"/>
                </a:solidFill>
                <a:cs typeface="Arial" panose="020B0604020202020204" pitchFamily="34" charset="0"/>
              </a:rPr>
              <a:t>Formation of gas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600" dirty="0" smtClean="0">
                <a:solidFill>
                  <a:srgbClr val="008080"/>
                </a:solidFill>
                <a:cs typeface="Arial" panose="020B0604020202020204" pitchFamily="34" charset="0"/>
              </a:rPr>
              <a:t>Formation of precipitate (</a:t>
            </a:r>
            <a:r>
              <a:rPr lang="en-US" altLang="en-US" dirty="0" smtClean="0">
                <a:solidFill>
                  <a:srgbClr val="FF0000"/>
                </a:solidFill>
                <a:cs typeface="Arial" panose="020B0604020202020204" pitchFamily="34" charset="0"/>
              </a:rPr>
              <a:t>a solid that results from two liquids reacting</a:t>
            </a:r>
            <a:r>
              <a:rPr lang="en-US" altLang="en-US" sz="3600" dirty="0" smtClean="0">
                <a:solidFill>
                  <a:srgbClr val="008080"/>
                </a:solidFill>
                <a:cs typeface="Arial" panose="020B0604020202020204" pitchFamily="34" charset="0"/>
              </a:rPr>
              <a:t>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600" dirty="0" smtClean="0">
                <a:solidFill>
                  <a:srgbClr val="008080"/>
                </a:solidFill>
                <a:cs typeface="Arial" panose="020B0604020202020204" pitchFamily="34" charset="0"/>
              </a:rPr>
              <a:t>Change in color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600" dirty="0" smtClean="0">
                <a:solidFill>
                  <a:srgbClr val="008080"/>
                </a:solidFill>
                <a:cs typeface="Arial" panose="020B0604020202020204" pitchFamily="34" charset="0"/>
              </a:rPr>
              <a:t>Change in odor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3600" dirty="0" smtClean="0">
                <a:solidFill>
                  <a:srgbClr val="008080"/>
                </a:solidFill>
                <a:cs typeface="Arial" panose="020B0604020202020204" pitchFamily="34" charset="0"/>
              </a:rPr>
              <a:t>Change in energy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3200" b="1" dirty="0" smtClean="0">
                <a:solidFill>
                  <a:srgbClr val="00CCFF"/>
                </a:solidFill>
                <a:cs typeface="Arial" panose="020B0604020202020204" pitchFamily="34" charset="0"/>
              </a:rPr>
              <a:t>Endothermic</a:t>
            </a:r>
            <a:r>
              <a:rPr lang="en-US" altLang="en-US" sz="3200" b="1" dirty="0" smtClean="0">
                <a:solidFill>
                  <a:srgbClr val="D60093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smtClean="0">
                <a:solidFill>
                  <a:srgbClr val="008080"/>
                </a:solidFill>
                <a:cs typeface="Arial" panose="020B0604020202020204" pitchFamily="34" charset="0"/>
              </a:rPr>
              <a:t>Absorbs heat energy (gets cold)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3200" b="1" dirty="0" smtClean="0">
                <a:solidFill>
                  <a:srgbClr val="C13503"/>
                </a:solidFill>
                <a:cs typeface="Arial" panose="020B0604020202020204" pitchFamily="34" charset="0"/>
              </a:rPr>
              <a:t>Exothermic</a:t>
            </a:r>
            <a:r>
              <a:rPr lang="en-US" altLang="en-US" sz="3200" b="1" dirty="0" smtClean="0">
                <a:solidFill>
                  <a:srgbClr val="D60093"/>
                </a:solidFill>
                <a:cs typeface="Arial" panose="020B0604020202020204" pitchFamily="34" charset="0"/>
              </a:rPr>
              <a:t> </a:t>
            </a:r>
            <a:r>
              <a:rPr lang="en-US" altLang="en-US" sz="3200" dirty="0" smtClean="0">
                <a:solidFill>
                  <a:srgbClr val="008080"/>
                </a:solidFill>
                <a:cs typeface="Arial" panose="020B0604020202020204" pitchFamily="34" charset="0"/>
              </a:rPr>
              <a:t>Releases heat energy (gets hot)</a:t>
            </a:r>
          </a:p>
          <a:p>
            <a:pPr marL="914400" lvl="2" indent="0" eaLnBrk="1" hangingPunct="1">
              <a:lnSpc>
                <a:spcPct val="90000"/>
              </a:lnSpc>
              <a:buNone/>
            </a:pPr>
            <a:endParaRPr lang="en-US" altLang="en-US" sz="3200" dirty="0">
              <a:solidFill>
                <a:srgbClr val="008080"/>
              </a:solidFill>
              <a:cs typeface="Arial" panose="020B0604020202020204" pitchFamily="34" charset="0"/>
            </a:endParaRPr>
          </a:p>
          <a:p>
            <a:pPr lvl="2" eaLnBrk="1" hangingPunct="1">
              <a:lnSpc>
                <a:spcPct val="90000"/>
              </a:lnSpc>
            </a:pPr>
            <a:endParaRPr lang="en-US" altLang="en-US" sz="3200" dirty="0" smtClean="0">
              <a:solidFill>
                <a:srgbClr val="008080"/>
              </a:solidFill>
              <a:cs typeface="Arial" panose="020B0604020202020204" pitchFamily="34" charset="0"/>
            </a:endParaRPr>
          </a:p>
        </p:txBody>
      </p:sp>
      <p:pic>
        <p:nvPicPr>
          <p:cNvPr id="16388" name="Picture 4" descr="fireworks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49143" y="2783114"/>
            <a:ext cx="1905000" cy="2095500"/>
          </a:xfrm>
          <a:noFill/>
        </p:spPr>
      </p:pic>
      <p:pic>
        <p:nvPicPr>
          <p:cNvPr id="16389" name="Picture 4" descr="http://honorschemistrycyhs.wikispaces.com/file/view/lead_precipitate.jpg/220530560/lead_precipitat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792514"/>
            <a:ext cx="1235075" cy="9330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870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Reaction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chemical reaction, one or more substances </a:t>
            </a:r>
            <a:r>
              <a:rPr lang="en-US" b="1" dirty="0">
                <a:solidFill>
                  <a:srgbClr val="FF0000"/>
                </a:solidFill>
              </a:rPr>
              <a:t>change into one or more new substances </a:t>
            </a:r>
            <a:r>
              <a:rPr lang="en-US" dirty="0"/>
              <a:t>because the </a:t>
            </a:r>
            <a:r>
              <a:rPr lang="en-US" b="1" dirty="0">
                <a:solidFill>
                  <a:srgbClr val="FF0000"/>
                </a:solidFill>
              </a:rPr>
              <a:t>atoms are rearranging </a:t>
            </a:r>
            <a:r>
              <a:rPr lang="en-US" dirty="0"/>
              <a:t>into different products with different properties.</a:t>
            </a:r>
          </a:p>
          <a:p>
            <a:r>
              <a:rPr lang="en-US" dirty="0" smtClean="0"/>
              <a:t>Glue, Borax, water  reacted to created GAK (Polymer…like in plastic) </a:t>
            </a:r>
          </a:p>
          <a:p>
            <a:r>
              <a:rPr lang="en-US" dirty="0" err="1" smtClean="0"/>
              <a:t>Gak</a:t>
            </a:r>
            <a:r>
              <a:rPr lang="en-US" dirty="0" smtClean="0"/>
              <a:t> has very different properties from the reactants.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1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Academic Conversation: What do you know?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04900"/>
            <a:ext cx="9067800" cy="4953000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4800" dirty="0" smtClean="0"/>
              <a:t>  1. Get with a partner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800" dirty="0"/>
              <a:t> </a:t>
            </a:r>
            <a:r>
              <a:rPr lang="en-US" sz="4800" dirty="0" smtClean="0"/>
              <a:t> 2. Copy the sample work below</a:t>
            </a:r>
            <a:r>
              <a:rPr lang="en-US" sz="4800" dirty="0"/>
              <a:t>.</a:t>
            </a:r>
            <a:r>
              <a:rPr lang="en-US" sz="48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800" dirty="0"/>
              <a:t> </a:t>
            </a:r>
            <a:r>
              <a:rPr lang="en-US" sz="4800" dirty="0" smtClean="0"/>
              <a:t> 3. With your partner write as much information as you can about what you notice.</a:t>
            </a:r>
          </a:p>
          <a:p>
            <a:pPr marL="0" indent="0">
              <a:spcBef>
                <a:spcPts val="0"/>
              </a:spcBef>
              <a:buNone/>
            </a:pPr>
            <a:endParaRPr lang="en-US" sz="4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4800" dirty="0" smtClean="0"/>
              <a:t>   3 Ag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S  +  </a:t>
            </a:r>
            <a:r>
              <a:rPr lang="en-US" sz="4800" dirty="0"/>
              <a:t>2 </a:t>
            </a:r>
            <a:r>
              <a:rPr lang="en-US" sz="4800" dirty="0" smtClean="0"/>
              <a:t>Al         </a:t>
            </a:r>
            <a:r>
              <a:rPr lang="en-US" sz="4800" dirty="0"/>
              <a:t>6 </a:t>
            </a:r>
            <a:r>
              <a:rPr lang="en-US" sz="4800" dirty="0" smtClean="0"/>
              <a:t>Ag  +  </a:t>
            </a:r>
            <a:r>
              <a:rPr lang="en-US" sz="4800" dirty="0"/>
              <a:t>Al</a:t>
            </a:r>
            <a:r>
              <a:rPr lang="en-US" sz="4800" baseline="-25000" dirty="0"/>
              <a:t>2</a:t>
            </a:r>
            <a:r>
              <a:rPr lang="en-US" sz="4800" dirty="0"/>
              <a:t>S</a:t>
            </a:r>
            <a:r>
              <a:rPr lang="en-US" sz="4800" baseline="-25000" dirty="0"/>
              <a:t>3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038600" y="5410200"/>
            <a:ext cx="9144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283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What do you know?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04900"/>
            <a:ext cx="9067800" cy="49530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4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4800" dirty="0" smtClean="0"/>
              <a:t>   3 Ag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S  +  </a:t>
            </a:r>
            <a:r>
              <a:rPr lang="en-US" sz="4800" dirty="0"/>
              <a:t>2 </a:t>
            </a:r>
            <a:r>
              <a:rPr lang="en-US" sz="4800" dirty="0" smtClean="0"/>
              <a:t>Al         </a:t>
            </a:r>
            <a:r>
              <a:rPr lang="en-US" sz="4800" dirty="0"/>
              <a:t>6 </a:t>
            </a:r>
            <a:r>
              <a:rPr lang="en-US" sz="4800" dirty="0" smtClean="0"/>
              <a:t>Ag  +  </a:t>
            </a:r>
            <a:r>
              <a:rPr lang="en-US" sz="4800" dirty="0"/>
              <a:t>Al</a:t>
            </a:r>
            <a:r>
              <a:rPr lang="en-US" sz="4800" baseline="-25000" dirty="0"/>
              <a:t>2</a:t>
            </a:r>
            <a:r>
              <a:rPr lang="en-US" sz="4800" dirty="0"/>
              <a:t>S</a:t>
            </a:r>
            <a:r>
              <a:rPr lang="en-US" sz="4800" baseline="-25000" dirty="0"/>
              <a:t>3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038600" y="2286000"/>
            <a:ext cx="9144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668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86" y="-19276"/>
            <a:ext cx="8229600" cy="781276"/>
          </a:xfrm>
        </p:spPr>
        <p:txBody>
          <a:bodyPr/>
          <a:lstStyle/>
          <a:p>
            <a:r>
              <a:rPr lang="en-US" dirty="0" smtClean="0"/>
              <a:t>Group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pages 33-34 in </a:t>
            </a:r>
            <a:r>
              <a:rPr lang="en-US" dirty="0" err="1" smtClean="0"/>
              <a:t>Coachbook</a:t>
            </a:r>
            <a:r>
              <a:rPr lang="en-US" dirty="0" smtClean="0"/>
              <a:t>.</a:t>
            </a:r>
          </a:p>
          <a:p>
            <a:r>
              <a:rPr lang="en-US" dirty="0" smtClean="0"/>
              <a:t>Popcorn read in with your partner</a:t>
            </a:r>
          </a:p>
          <a:p>
            <a:r>
              <a:rPr lang="en-US" dirty="0" smtClean="0"/>
              <a:t>Add more detail to your equation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3030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5" descr="http://media.scbt.com/image.php?image=/i/10/75/1075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189" y="4284603"/>
            <a:ext cx="1274336" cy="127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709" y="-252565"/>
            <a:ext cx="8229600" cy="7921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What do you see?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30" y="1013354"/>
            <a:ext cx="9067800" cy="49530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4800" dirty="0" smtClean="0"/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4800" dirty="0" smtClean="0"/>
              <a:t> 3 Ag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S  </a:t>
            </a:r>
            <a:r>
              <a:rPr lang="en-US" sz="4800" i="1" dirty="0" smtClean="0"/>
              <a:t>+  2 Al         6 Ag  </a:t>
            </a:r>
            <a:r>
              <a:rPr lang="en-US" sz="4800" dirty="0" smtClean="0"/>
              <a:t>+  Al</a:t>
            </a:r>
            <a:r>
              <a:rPr lang="en-US" sz="4800" baseline="-25000" dirty="0" smtClean="0"/>
              <a:t>2</a:t>
            </a:r>
            <a:r>
              <a:rPr lang="en-US" sz="4800" dirty="0" smtClean="0"/>
              <a:t>S</a:t>
            </a:r>
            <a:r>
              <a:rPr lang="en-US" sz="4800" baseline="-25000" dirty="0" smtClean="0"/>
              <a:t>3</a:t>
            </a:r>
            <a:r>
              <a:rPr lang="en-US" sz="4800" dirty="0" smtClean="0"/>
              <a:t> </a:t>
            </a:r>
            <a:endParaRPr lang="en-US" sz="4800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962400" y="2209800"/>
            <a:ext cx="9144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943600" y="1483401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Products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1779" y="1395769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Reactants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0815" y="2861251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coefficients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930" y="494131"/>
            <a:ext cx="74071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tx2"/>
                </a:solidFill>
              </a:rPr>
              <a:t>Does this remind you of anything in math?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89998" y="866302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Chemical Equation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10200" y="2916534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subscripts</a:t>
            </a:r>
            <a:endParaRPr lang="en-US" sz="2800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40709" y="2458532"/>
            <a:ext cx="601070" cy="52322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7007399" y="2528518"/>
            <a:ext cx="310802" cy="665466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6982126" y="2528518"/>
            <a:ext cx="790274" cy="68069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967697" y="2438056"/>
            <a:ext cx="1826682" cy="4308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61357"/>
              </p:ext>
            </p:extLst>
          </p:nvPr>
        </p:nvGraphicFramePr>
        <p:xfrm>
          <a:off x="-634159" y="5785233"/>
          <a:ext cx="3962400" cy="361950"/>
        </p:xfrm>
        <a:graphic>
          <a:graphicData uri="http://schemas.openxmlformats.org/drawingml/2006/table">
            <a:tbl>
              <a:tblPr/>
              <a:tblGrid>
                <a:gridCol w="3962400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5" name="Rectangle 1"/>
          <p:cNvSpPr>
            <a:spLocks noChangeArrowheads="1"/>
          </p:cNvSpPr>
          <p:nvPr/>
        </p:nvSpPr>
        <p:spPr bwMode="auto">
          <a:xfrm>
            <a:off x="-634159" y="5462545"/>
            <a:ext cx="440266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15620"/>
              </p:ext>
            </p:extLst>
          </p:nvPr>
        </p:nvGraphicFramePr>
        <p:xfrm>
          <a:off x="2093808" y="6171322"/>
          <a:ext cx="3593563" cy="361950"/>
        </p:xfrm>
        <a:graphic>
          <a:graphicData uri="http://schemas.openxmlformats.org/drawingml/2006/table">
            <a:tbl>
              <a:tblPr/>
              <a:tblGrid>
                <a:gridCol w="3593563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Aluminum              creates</a:t>
                      </a:r>
                      <a:endParaRPr lang="en-US" sz="2000" b="1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2000952" y="5654986"/>
            <a:ext cx="303759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411883"/>
              </p:ext>
            </p:extLst>
          </p:nvPr>
        </p:nvGraphicFramePr>
        <p:xfrm>
          <a:off x="4696078" y="6207668"/>
          <a:ext cx="3695985" cy="361950"/>
        </p:xfrm>
        <a:graphic>
          <a:graphicData uri="http://schemas.openxmlformats.org/drawingml/2006/table">
            <a:tbl>
              <a:tblPr/>
              <a:tblGrid>
                <a:gridCol w="3695985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Silver       +</a:t>
                      </a:r>
                      <a:endParaRPr lang="en-US" sz="2000" b="1" dirty="0"/>
                    </a:p>
                  </a:txBody>
                  <a:tcPr marL="28575" marR="28575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266415" y="3549362"/>
            <a:ext cx="6096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574264" y="6037405"/>
            <a:ext cx="149897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Aluminum</a:t>
            </a:r>
            <a:r>
              <a:rPr lang="en-US" sz="2000" b="1" dirty="0" smtClean="0"/>
              <a:t> </a:t>
            </a:r>
          </a:p>
          <a:p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sulfide</a:t>
            </a:r>
            <a:endParaRPr lang="en-US" sz="2000" b="1" dirty="0"/>
          </a:p>
        </p:txBody>
      </p:sp>
      <p:sp>
        <p:nvSpPr>
          <p:cNvPr id="32" name="Rectangle 31"/>
          <p:cNvSpPr/>
          <p:nvPr/>
        </p:nvSpPr>
        <p:spPr>
          <a:xfrm>
            <a:off x="228600" y="3576912"/>
            <a:ext cx="22520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endParaRPr lang="en-US" sz="2800" b="1" dirty="0"/>
          </a:p>
        </p:txBody>
      </p:sp>
      <p:pic>
        <p:nvPicPr>
          <p:cNvPr id="3077" name="Picture 5" descr="http://media.scbt.com/image.php?image=/i/10/75/1075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617" y="3376873"/>
            <a:ext cx="1274336" cy="127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5" descr="http://media.scbt.com/image.php?image=/i/10/75/1075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03" y="5096086"/>
            <a:ext cx="1274336" cy="127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408568" y="6037405"/>
            <a:ext cx="163162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Silver</a:t>
            </a:r>
            <a:r>
              <a:rPr lang="en-US" sz="2000" b="1" dirty="0" smtClean="0"/>
              <a:t>       +</a:t>
            </a:r>
          </a:p>
          <a:p>
            <a:r>
              <a:rPr lang="en-US" sz="2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sulfide</a:t>
            </a:r>
            <a:endParaRPr lang="en-US" sz="2000" b="1" dirty="0"/>
          </a:p>
        </p:txBody>
      </p:sp>
      <p:sp>
        <p:nvSpPr>
          <p:cNvPr id="36" name="Rectangle 35"/>
          <p:cNvSpPr/>
          <p:nvPr/>
        </p:nvSpPr>
        <p:spPr>
          <a:xfrm>
            <a:off x="2723987" y="3553831"/>
            <a:ext cx="10445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 Al</a:t>
            </a:r>
            <a:endParaRPr lang="en-US" sz="2800" b="1" dirty="0"/>
          </a:p>
        </p:txBody>
      </p:sp>
      <p:sp>
        <p:nvSpPr>
          <p:cNvPr id="37" name="Rectangle 36"/>
          <p:cNvSpPr/>
          <p:nvPr/>
        </p:nvSpPr>
        <p:spPr>
          <a:xfrm>
            <a:off x="2797603" y="4088744"/>
            <a:ext cx="10445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Al</a:t>
            </a:r>
            <a:endParaRPr lang="en-US" sz="2800" b="1" dirty="0"/>
          </a:p>
        </p:txBody>
      </p:sp>
      <p:sp>
        <p:nvSpPr>
          <p:cNvPr id="38" name="Rectangle 37"/>
          <p:cNvSpPr/>
          <p:nvPr/>
        </p:nvSpPr>
        <p:spPr>
          <a:xfrm>
            <a:off x="4870422" y="3490821"/>
            <a:ext cx="10445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Ag</a:t>
            </a:r>
            <a:endParaRPr lang="en-US" sz="2800" b="1" dirty="0"/>
          </a:p>
        </p:txBody>
      </p:sp>
      <p:sp>
        <p:nvSpPr>
          <p:cNvPr id="39" name="Rectangle 38"/>
          <p:cNvSpPr/>
          <p:nvPr/>
        </p:nvSpPr>
        <p:spPr>
          <a:xfrm>
            <a:off x="4876800" y="3919867"/>
            <a:ext cx="10445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Ag</a:t>
            </a:r>
            <a:endParaRPr lang="en-US" sz="2800" b="1" dirty="0"/>
          </a:p>
        </p:txBody>
      </p:sp>
      <p:sp>
        <p:nvSpPr>
          <p:cNvPr id="40" name="Rectangle 39"/>
          <p:cNvSpPr/>
          <p:nvPr/>
        </p:nvSpPr>
        <p:spPr>
          <a:xfrm>
            <a:off x="4870421" y="4319404"/>
            <a:ext cx="10445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Ag</a:t>
            </a:r>
            <a:endParaRPr lang="en-US" sz="2800" b="1" dirty="0"/>
          </a:p>
        </p:txBody>
      </p:sp>
      <p:sp>
        <p:nvSpPr>
          <p:cNvPr id="41" name="Rectangle 40"/>
          <p:cNvSpPr/>
          <p:nvPr/>
        </p:nvSpPr>
        <p:spPr>
          <a:xfrm>
            <a:off x="4850253" y="5159485"/>
            <a:ext cx="10445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Ag</a:t>
            </a:r>
            <a:endParaRPr lang="en-US" sz="2800" b="1" dirty="0"/>
          </a:p>
        </p:txBody>
      </p:sp>
      <p:sp>
        <p:nvSpPr>
          <p:cNvPr id="42" name="Rectangle 41"/>
          <p:cNvSpPr/>
          <p:nvPr/>
        </p:nvSpPr>
        <p:spPr>
          <a:xfrm>
            <a:off x="4820433" y="5634042"/>
            <a:ext cx="10445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Ag</a:t>
            </a:r>
            <a:endParaRPr lang="en-US" sz="2800" b="1" dirty="0"/>
          </a:p>
        </p:txBody>
      </p:sp>
      <p:sp>
        <p:nvSpPr>
          <p:cNvPr id="43" name="Rectangle 42"/>
          <p:cNvSpPr/>
          <p:nvPr/>
        </p:nvSpPr>
        <p:spPr>
          <a:xfrm>
            <a:off x="4899264" y="4740058"/>
            <a:ext cx="104452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Ag</a:t>
            </a:r>
            <a:endParaRPr lang="en-US" sz="2800" b="1" dirty="0"/>
          </a:p>
        </p:txBody>
      </p:sp>
      <p:pic>
        <p:nvPicPr>
          <p:cNvPr id="3083" name="Picture 11" descr="http://static.coleparmer.com/large_images/AGROS3156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8793" y="3485810"/>
            <a:ext cx="2642172" cy="1016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2159792" y="3422945"/>
            <a:ext cx="5152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+</a:t>
            </a:r>
            <a:endParaRPr lang="en-US" sz="4400" dirty="0"/>
          </a:p>
        </p:txBody>
      </p:sp>
      <p:sp>
        <p:nvSpPr>
          <p:cNvPr id="48" name="TextBox 47"/>
          <p:cNvSpPr txBox="1"/>
          <p:nvPr/>
        </p:nvSpPr>
        <p:spPr>
          <a:xfrm>
            <a:off x="6027931" y="3430720"/>
            <a:ext cx="5152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+</a:t>
            </a:r>
            <a:endParaRPr lang="en-US" sz="4400" dirty="0"/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3768508" y="3752431"/>
            <a:ext cx="914400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3421025" y="2472390"/>
            <a:ext cx="21882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chemeClr val="tx2"/>
                </a:solidFill>
                <a:latin typeface="Times New Roman" panose="02020603050405020304" pitchFamily="18" charset="0"/>
              </a:rPr>
              <a:t>What does the subscripts and coefficient tell us? 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9376" y="5651099"/>
            <a:ext cx="740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6 Ag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818638" y="5706630"/>
            <a:ext cx="554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3</a:t>
            </a:r>
            <a:r>
              <a:rPr lang="en-US" sz="2400" b="1" dirty="0" smtClean="0">
                <a:solidFill>
                  <a:srgbClr val="FF0000"/>
                </a:solidFill>
              </a:rPr>
              <a:t> 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419600" y="5628386"/>
            <a:ext cx="740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6 Ag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6454655" y="4745351"/>
            <a:ext cx="554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3</a:t>
            </a:r>
            <a:r>
              <a:rPr lang="en-US" sz="2400" b="1" dirty="0" smtClean="0">
                <a:solidFill>
                  <a:srgbClr val="FF0000"/>
                </a:solidFill>
              </a:rPr>
              <a:t> S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768793" y="4756000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2 Al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392295" y="4342740"/>
            <a:ext cx="6703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2 Al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85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5" grpId="0"/>
      <p:bldP spid="9" grpId="0"/>
      <p:bldP spid="10" grpId="0"/>
      <p:bldP spid="32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33" grpId="0"/>
      <p:bldP spid="48" grpId="0"/>
      <p:bldP spid="50" grpId="0"/>
      <p:bldP spid="12" grpId="0"/>
      <p:bldP spid="4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5114</TotalTime>
  <Words>1129</Words>
  <Application>Microsoft Office PowerPoint</Application>
  <PresentationFormat>On-screen Show (4:3)</PresentationFormat>
  <Paragraphs>261</Paragraphs>
  <Slides>24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Calibri</vt:lpstr>
      <vt:lpstr>Comic Sans MS</vt:lpstr>
      <vt:lpstr>Tahoma</vt:lpstr>
      <vt:lpstr>Times New Roman</vt:lpstr>
      <vt:lpstr>Wingdings</vt:lpstr>
      <vt:lpstr>Wingdings 2</vt:lpstr>
      <vt:lpstr>Office Theme</vt:lpstr>
      <vt:lpstr>Bitmap Image</vt:lpstr>
      <vt:lpstr>Warm Up</vt:lpstr>
      <vt:lpstr>Warm Up</vt:lpstr>
      <vt:lpstr>PowerPoint Presentation</vt:lpstr>
      <vt:lpstr>Evidence of a Chemical Change</vt:lpstr>
      <vt:lpstr>Chemical Reaction</vt:lpstr>
      <vt:lpstr>Academic Conversation: What do you know?</vt:lpstr>
      <vt:lpstr>What do you know?</vt:lpstr>
      <vt:lpstr>Group Work</vt:lpstr>
      <vt:lpstr>What do you see?</vt:lpstr>
      <vt:lpstr>What do you notice? </vt:lpstr>
      <vt:lpstr>PowerPoint Presentation</vt:lpstr>
      <vt:lpstr>Recap </vt:lpstr>
      <vt:lpstr>What are Reactants &amp; products</vt:lpstr>
      <vt:lpstr>Balancing Equations</vt:lpstr>
      <vt:lpstr>Count the number of atoms</vt:lpstr>
      <vt:lpstr>Warm up</vt:lpstr>
      <vt:lpstr>PowerPoint Presentation</vt:lpstr>
      <vt:lpstr>Takeout Chromebooks</vt:lpstr>
      <vt:lpstr>The same number of each kind of atom must be on the left side of the arrow as are on the right side when an equation is  balanced.  </vt:lpstr>
      <vt:lpstr>PowerPoint Presentation</vt:lpstr>
      <vt:lpstr>PowerPoint Presentation</vt:lpstr>
      <vt:lpstr>PowerPoint Presentation</vt:lpstr>
      <vt:lpstr>Law of Conservation of Matter (Mass)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 Morning</dc:title>
  <dc:creator>carla.thompson</dc:creator>
  <cp:lastModifiedBy>Rogers, Quaran S.</cp:lastModifiedBy>
  <cp:revision>137</cp:revision>
  <cp:lastPrinted>2015-10-14T16:15:05Z</cp:lastPrinted>
  <dcterms:created xsi:type="dcterms:W3CDTF">2013-09-19T12:38:57Z</dcterms:created>
  <dcterms:modified xsi:type="dcterms:W3CDTF">2016-10-05T19:18:21Z</dcterms:modified>
</cp:coreProperties>
</file>