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5" r:id="rId2"/>
    <p:sldId id="389" r:id="rId3"/>
    <p:sldId id="298" r:id="rId4"/>
    <p:sldId id="260" r:id="rId5"/>
    <p:sldId id="368" r:id="rId6"/>
    <p:sldId id="370" r:id="rId7"/>
    <p:sldId id="369" r:id="rId8"/>
    <p:sldId id="371" r:id="rId9"/>
    <p:sldId id="342" r:id="rId10"/>
    <p:sldId id="343" r:id="rId11"/>
    <p:sldId id="304" r:id="rId12"/>
    <p:sldId id="349" r:id="rId13"/>
    <p:sldId id="365" r:id="rId14"/>
    <p:sldId id="374" r:id="rId15"/>
    <p:sldId id="379" r:id="rId16"/>
    <p:sldId id="380" r:id="rId17"/>
    <p:sldId id="377" r:id="rId18"/>
    <p:sldId id="387" r:id="rId19"/>
    <p:sldId id="381" r:id="rId20"/>
    <p:sldId id="375" r:id="rId21"/>
    <p:sldId id="378" r:id="rId22"/>
    <p:sldId id="383" r:id="rId23"/>
    <p:sldId id="367" r:id="rId24"/>
    <p:sldId id="388" r:id="rId25"/>
    <p:sldId id="386" r:id="rId26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  <a:srgbClr val="000000"/>
    <a:srgbClr val="FF6600"/>
    <a:srgbClr val="FFFF66"/>
    <a:srgbClr val="FFCC00"/>
    <a:srgbClr val="790015"/>
    <a:srgbClr val="FFFFFF"/>
    <a:srgbClr val="00279F"/>
    <a:srgbClr val="003E00"/>
    <a:srgbClr val="FCF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5" autoAdjust="0"/>
    <p:restoredTop sz="94660" autoAdjust="0"/>
  </p:normalViewPr>
  <p:slideViewPr>
    <p:cSldViewPr>
      <p:cViewPr varScale="1">
        <p:scale>
          <a:sx n="70" d="100"/>
          <a:sy n="70" d="100"/>
        </p:scale>
        <p:origin x="5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 i="0"/>
              <a:t>Page </a:t>
            </a:r>
            <a:fld id="{3C0C4375-D678-4391-9C4E-C6C643F1D0B4}" type="slidenum">
              <a:rPr lang="en-US" sz="1200" b="0" i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 i="0"/>
          </a:p>
        </p:txBody>
      </p:sp>
    </p:spTree>
    <p:extLst>
      <p:ext uri="{BB962C8B-B14F-4D97-AF65-F5344CB8AC3E}">
        <p14:creationId xmlns:p14="http://schemas.microsoft.com/office/powerpoint/2010/main" val="395169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 i="0"/>
              <a:t>Page </a:t>
            </a:r>
            <a:fld id="{C91F1C4A-610D-40F4-AA88-479AF87B16DF}" type="slidenum">
              <a:rPr lang="en-US" sz="1200" b="0" i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 i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45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609600"/>
            <a:ext cx="7162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9989-AE6C-403A-9C88-7EE92742B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3BC6-E570-4ABA-BC95-52EE7CF7E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Z:\My%20Documents\Chemistry%201%20Power%20Point\groups.av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31CE2BYicyU&amp;NR=1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hyperlink" Target="http://chemistry.about.com/od/periodictableelements/ig/Element-Photo-Gallery.--98/Sodium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nobel.scas.bcit.ca/resource/ptable/cl.htm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dmr.nd.gov/ndgs/rockandmineral/sulfur.asp" TargetMode="Externa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C0113863/bios.shtml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Dp9hUf_SV8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library.upenn.edu/etext/smith/m/moseley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Z:\My%20Documents\Chemistry%201%20Power%20Point\periods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1628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Warm 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305800" cy="4114800"/>
          </a:xfrm>
        </p:spPr>
        <p:txBody>
          <a:bodyPr/>
          <a:lstStyle/>
          <a:p>
            <a:r>
              <a:rPr lang="en-US" sz="3600" dirty="0" smtClean="0"/>
              <a:t>Need notebook, colored pencils, glue and textbook(if you have it)</a:t>
            </a:r>
          </a:p>
          <a:p>
            <a:r>
              <a:rPr lang="en-US" sz="3600" dirty="0" smtClean="0"/>
              <a:t>List everything you currently know about the periodic table of elements.</a:t>
            </a:r>
          </a:p>
          <a:p>
            <a:r>
              <a:rPr lang="en-US" sz="3600" dirty="0" smtClean="0"/>
              <a:t>Tell me what you would like to know about the periodic table.</a:t>
            </a:r>
            <a:endParaRPr lang="en-US" sz="3600" dirty="0"/>
          </a:p>
        </p:txBody>
      </p:sp>
      <p:pic>
        <p:nvPicPr>
          <p:cNvPr id="4" name="Picture 10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495800"/>
            <a:ext cx="601980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2448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Groups?</a:t>
            </a:r>
            <a:endParaRPr lang="en-US" sz="4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47700" y="5306519"/>
            <a:ext cx="76962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Elements in </a:t>
            </a:r>
            <a:r>
              <a:rPr lang="en-US" sz="2800" dirty="0" smtClean="0"/>
              <a:t>the same group have </a:t>
            </a:r>
            <a:r>
              <a:rPr lang="en-US" sz="2800" u="sng" dirty="0" smtClean="0">
                <a:solidFill>
                  <a:srgbClr val="FF0000"/>
                </a:solidFill>
              </a:rPr>
              <a:t>similar properties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rgbClr val="FF0000"/>
                </a:solidFill>
              </a:rPr>
              <a:t>reacts </a:t>
            </a:r>
            <a:r>
              <a:rPr lang="en-US" sz="2800" u="sng" dirty="0">
                <a:solidFill>
                  <a:srgbClr val="FF0000"/>
                </a:solidFill>
              </a:rPr>
              <a:t>in similar ways</a:t>
            </a:r>
            <a:r>
              <a:rPr lang="en-US" sz="2800" dirty="0"/>
              <a:t>!</a:t>
            </a:r>
            <a:endParaRPr lang="en-US" dirty="0"/>
          </a:p>
        </p:txBody>
      </p:sp>
      <p:pic>
        <p:nvPicPr>
          <p:cNvPr id="169992" name="groups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11886" y="1430888"/>
            <a:ext cx="5967828" cy="3581401"/>
          </a:xfrm>
        </p:spPr>
      </p:pic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457200" y="756910"/>
            <a:ext cx="7620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800" b="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0" i="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vertical column </a:t>
            </a:r>
            <a:r>
              <a:rPr lang="en-US" sz="28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called a </a:t>
            </a:r>
            <a:r>
              <a:rPr lang="en-US" sz="2800" i="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1828800" y="1752600"/>
            <a:ext cx="228600" cy="2290531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00" fill="hold"/>
                                        <p:tgtEl>
                                          <p:spTgt spid="1699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999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9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99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9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How is the Periodic Table Read? </a:t>
            </a:r>
            <a:endParaRPr lang="en-US" sz="4800" dirty="0" smtClean="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6096000" cy="1752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3200" i="1" u="sng" dirty="0" smtClean="0">
                <a:solidFill>
                  <a:srgbClr val="FF0000"/>
                </a:solidFill>
              </a:rPr>
              <a:t>Atomic number  </a:t>
            </a:r>
            <a:r>
              <a:rPr lang="en-US" sz="3200" i="1" dirty="0" smtClean="0"/>
              <a:t>is the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3200" i="1" dirty="0" smtClean="0"/>
              <a:t>number of </a:t>
            </a:r>
            <a:r>
              <a:rPr lang="en-US" sz="3200" i="1" u="sng" dirty="0" smtClean="0">
                <a:solidFill>
                  <a:srgbClr val="FF0000"/>
                </a:solidFill>
              </a:rPr>
              <a:t>protons</a:t>
            </a:r>
            <a:r>
              <a:rPr lang="en-US" sz="3200" i="1" dirty="0" smtClean="0"/>
              <a:t> in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3200" i="1" dirty="0" smtClean="0"/>
              <a:t>the nucleus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3200" i="1" dirty="0" smtClean="0">
              <a:solidFill>
                <a:srgbClr val="EF91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3200" i="1" dirty="0" smtClean="0"/>
              <a:t>Average atomic mass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3200" i="1" dirty="0" smtClean="0"/>
              <a:t>(</a:t>
            </a:r>
            <a:r>
              <a:rPr lang="en-US" sz="3200" i="1" dirty="0" err="1" smtClean="0"/>
              <a:t>amu</a:t>
            </a:r>
            <a:r>
              <a:rPr lang="en-US" sz="3200" i="1" dirty="0" smtClean="0"/>
              <a:t>)the number of all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3200" i="1" dirty="0" smtClean="0"/>
              <a:t>isotopes of an element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3200" i="1" dirty="0" smtClean="0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6705600" y="2438400"/>
            <a:ext cx="1447800" cy="1600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162800" y="2514600"/>
            <a:ext cx="5810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800" i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7239000" y="2971800"/>
            <a:ext cx="54373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800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</a:t>
            </a:r>
            <a:endParaRPr lang="en-US" sz="2800" b="0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6781800" y="3505200"/>
            <a:ext cx="1274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8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26.981</a:t>
            </a:r>
            <a:endParaRPr lang="en-US" sz="2800" i="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781802" y="1371604"/>
            <a:ext cx="1922463" cy="1828799"/>
            <a:chOff x="4272" y="864"/>
            <a:chExt cx="1211" cy="1152"/>
          </a:xfrm>
        </p:grpSpPr>
        <p:sp>
          <p:nvSpPr>
            <p:cNvPr id="9232" name="Line 10"/>
            <p:cNvSpPr>
              <a:spLocks noChangeShapeType="1"/>
            </p:cNvSpPr>
            <p:nvPr/>
          </p:nvSpPr>
          <p:spPr bwMode="auto">
            <a:xfrm>
              <a:off x="4272" y="201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Text Box 11"/>
            <p:cNvSpPr txBox="1">
              <a:spLocks noChangeArrowheads="1"/>
            </p:cNvSpPr>
            <p:nvPr/>
          </p:nvSpPr>
          <p:spPr bwMode="auto">
            <a:xfrm>
              <a:off x="4656" y="864"/>
              <a:ext cx="827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 i="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Atomic </a:t>
              </a:r>
              <a:endParaRPr lang="en-US" sz="2400" i="0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l">
                <a:defRPr/>
              </a:pPr>
              <a:r>
                <a:rPr lang="en-US" sz="2400" i="0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number</a:t>
              </a:r>
              <a:endParaRPr lang="en-US" sz="2400" i="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62600" y="2590795"/>
            <a:ext cx="2514600" cy="1905000"/>
            <a:chOff x="3504" y="1632"/>
            <a:chExt cx="1584" cy="1200"/>
          </a:xfrm>
        </p:grpSpPr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 flipH="1" flipV="1">
              <a:off x="4656" y="2448"/>
              <a:ext cx="432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8" name="Text Box 14"/>
            <p:cNvSpPr txBox="1">
              <a:spLocks noChangeArrowheads="1"/>
            </p:cNvSpPr>
            <p:nvPr/>
          </p:nvSpPr>
          <p:spPr bwMode="auto">
            <a:xfrm>
              <a:off x="3504" y="1632"/>
              <a:ext cx="978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endParaRPr lang="en-US" sz="2000" i="0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l">
                <a:defRPr/>
              </a:pPr>
              <a:r>
                <a:rPr lang="en-US" sz="2000" i="0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sz="2800" i="0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Symbol</a:t>
              </a:r>
              <a:endParaRPr lang="en-US" sz="2800" i="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086600" y="1981200"/>
            <a:ext cx="1312863" cy="3268658"/>
            <a:chOff x="4416" y="1200"/>
            <a:chExt cx="827" cy="2059"/>
          </a:xfrm>
        </p:grpSpPr>
        <p:sp>
          <p:nvSpPr>
            <p:cNvPr id="9228" name="Line 16"/>
            <p:cNvSpPr>
              <a:spLocks noChangeShapeType="1"/>
            </p:cNvSpPr>
            <p:nvPr/>
          </p:nvSpPr>
          <p:spPr bwMode="auto">
            <a:xfrm flipH="1">
              <a:off x="4560" y="1200"/>
              <a:ext cx="192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1" name="Text Box 17"/>
            <p:cNvSpPr txBox="1">
              <a:spLocks noChangeArrowheads="1"/>
            </p:cNvSpPr>
            <p:nvPr/>
          </p:nvSpPr>
          <p:spPr bwMode="auto">
            <a:xfrm>
              <a:off x="4416" y="2736"/>
              <a:ext cx="827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 i="0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Atomic </a:t>
              </a:r>
            </a:p>
            <a:p>
              <a:pPr algn="l">
                <a:defRPr/>
              </a:pPr>
              <a:r>
                <a:rPr lang="en-US" sz="2400" i="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sz="2400" i="0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Mass</a:t>
              </a:r>
              <a:endParaRPr lang="en-US" sz="2400" i="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81000" y="12192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Each square </a:t>
            </a:r>
            <a:r>
              <a:rPr lang="en-US" sz="3200" dirty="0" smtClean="0"/>
              <a:t>gives particular </a:t>
            </a:r>
            <a:r>
              <a:rPr lang="en-US" sz="3200" dirty="0"/>
              <a:t>information about the atoms of an element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  <p:bldP spid="129029" grpId="0" animBg="1"/>
      <p:bldP spid="129030" grpId="0" autoUpdateAnimBg="0"/>
      <p:bldP spid="129031" grpId="0" autoUpdateAnimBg="0"/>
      <p:bldP spid="1290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the division of the Periodic Table?</a:t>
            </a:r>
            <a:endParaRPr lang="en-US" dirty="0" smtClean="0"/>
          </a:p>
        </p:txBody>
      </p:sp>
      <p:pic>
        <p:nvPicPr>
          <p:cNvPr id="176131" name="Picture 1027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828800" y="1757363"/>
            <a:ext cx="5410200" cy="38052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2295" y="609600"/>
            <a:ext cx="909170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3200" i="0" u="sng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Metal</a:t>
            </a:r>
            <a:r>
              <a:rPr lang="en-US" sz="3200" i="0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 Elements that are usually </a:t>
            </a:r>
            <a:r>
              <a:rPr lang="en-US" sz="3200" i="0" u="sng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solid</a:t>
            </a:r>
            <a:r>
              <a:rPr lang="en-US" sz="3200" i="0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s</a:t>
            </a:r>
            <a:r>
              <a:rPr lang="en-US" sz="3200" i="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at room </a:t>
            </a:r>
          </a:p>
          <a:p>
            <a:pPr algn="l" eaLnBrk="1" hangingPunct="1"/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            temperature.  Most elements are </a:t>
            </a:r>
            <a:r>
              <a:rPr lang="en-US" sz="3200" i="0" u="sng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metals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-1588" y="1933575"/>
            <a:ext cx="866089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3200" i="0" u="sng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Non-Metal</a:t>
            </a:r>
            <a:r>
              <a:rPr lang="en-US" sz="3200" i="0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 Elements in the upper</a:t>
            </a:r>
            <a:r>
              <a:rPr lang="en-US" sz="3200" i="0" u="sng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i="0" u="sng" dirty="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right 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corner </a:t>
            </a:r>
          </a:p>
          <a:p>
            <a:pPr algn="l" eaLnBrk="1" hangingPunct="1"/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		  of the periodic table.  Their </a:t>
            </a:r>
            <a:r>
              <a:rPr lang="en-US" sz="3200" i="0" dirty="0" smtClean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chemical</a:t>
            </a:r>
          </a:p>
          <a:p>
            <a:pPr algn="l" eaLnBrk="1" hangingPunct="1"/>
            <a:r>
              <a:rPr lang="en-US" sz="3200" i="0" dirty="0" smtClean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                    and physical 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properties are </a:t>
            </a:r>
            <a:r>
              <a:rPr lang="en-US" sz="3200" i="0" dirty="0" smtClean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different</a:t>
            </a:r>
          </a:p>
          <a:p>
            <a:pPr algn="l" eaLnBrk="1" hangingPunct="1"/>
            <a:r>
              <a:rPr lang="en-US" sz="3200" i="0" dirty="0" smtClean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                    from metals</a:t>
            </a:r>
            <a:r>
              <a:rPr lang="en-US" sz="3200" i="0" dirty="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0" y="411480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3200" i="0" u="sng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Metalloid</a:t>
            </a:r>
            <a:r>
              <a:rPr lang="en-US" sz="3200" i="0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en-US" sz="3200" b="0" i="0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i="0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Elements </a:t>
            </a:r>
            <a:r>
              <a:rPr lang="en-US" sz="3200" i="0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that lie on a diagonal line </a:t>
            </a:r>
          </a:p>
          <a:p>
            <a:pPr algn="l" eaLnBrk="1" hangingPunct="1"/>
            <a:r>
              <a:rPr lang="en-US" sz="3200" i="0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		between the </a:t>
            </a:r>
            <a:r>
              <a:rPr lang="en-US" sz="3200" i="0" u="sng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Metals</a:t>
            </a:r>
            <a:r>
              <a:rPr lang="en-US" sz="3200" i="0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 and</a:t>
            </a:r>
            <a:r>
              <a:rPr lang="en-US" sz="3200" i="0" u="sng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 non-metals</a:t>
            </a:r>
            <a:r>
              <a:rPr lang="en-US" sz="3200" i="0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.  </a:t>
            </a:r>
          </a:p>
          <a:p>
            <a:pPr algn="l" eaLnBrk="1" hangingPunct="1"/>
            <a:r>
              <a:rPr lang="en-US" sz="3200" i="0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		Their chemical and physical</a:t>
            </a:r>
          </a:p>
          <a:p>
            <a:pPr algn="l" eaLnBrk="1" hangingPunct="1"/>
            <a:r>
              <a:rPr lang="en-US" sz="3200" i="0" dirty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 		properties are intermediate between 		         the </a:t>
            </a:r>
            <a:r>
              <a:rPr lang="en-US" sz="3200" i="0" u="sng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metals </a:t>
            </a:r>
            <a:r>
              <a:rPr lang="en-US" sz="3200" i="0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and </a:t>
            </a:r>
            <a:r>
              <a:rPr lang="en-US" sz="3200" i="0" u="sng" dirty="0" smtClean="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nonmetals.</a:t>
            </a:r>
            <a:endParaRPr lang="en-US" sz="3200" i="0" u="sng" dirty="0">
              <a:solidFill>
                <a:schemeClr val="hlink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6200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What are Metals?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5334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latin typeface="Comic Sans MS" pitchFamily="66" charset="0"/>
              </a:rPr>
              <a:t>	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Location</a:t>
            </a:r>
            <a:r>
              <a:rPr lang="en-US" dirty="0" smtClean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Found on the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left</a:t>
            </a:r>
            <a:r>
              <a:rPr lang="en-US" dirty="0" smtClean="0">
                <a:latin typeface="Comic Sans MS" pitchFamily="66" charset="0"/>
              </a:rPr>
              <a:t> of the zigzag line/staircase on the periodic table (exception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Hydrogen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b="1" u="sng" dirty="0" smtClean="0">
                <a:latin typeface="Comic Sans MS" pitchFamily="66" charset="0"/>
              </a:rPr>
              <a:t>Chemical Properties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Have few electrons in their outer energy level, thus lose electrons easily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Physical Properties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Ductile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easily drawn into a wire</a:t>
            </a:r>
            <a:r>
              <a:rPr lang="en-US" dirty="0" smtClean="0">
                <a:latin typeface="Comic Sans MS" pitchFamily="66" charset="0"/>
              </a:rPr>
              <a:t>), good conductors of heat and electricity, 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malleable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asily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shape</a:t>
            </a:r>
            <a:r>
              <a:rPr lang="en-US" dirty="0" smtClean="0">
                <a:latin typeface="Comic Sans MS" pitchFamily="66" charset="0"/>
              </a:rPr>
              <a:t>), shiny, most are solid @ room temperature</a:t>
            </a:r>
            <a:endParaRPr lang="en-US" dirty="0" smtClean="0"/>
          </a:p>
        </p:txBody>
      </p:sp>
      <p:sp>
        <p:nvSpPr>
          <p:cNvPr id="1639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96000" y="5791200"/>
            <a:ext cx="2770188" cy="638175"/>
          </a:xfrm>
          <a:prstGeom prst="rect">
            <a:avLst/>
          </a:prstGeom>
          <a:solidFill>
            <a:srgbClr val="99CC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Comic Sans MS" pitchFamily="66" charset="0"/>
              </a:rPr>
              <a:t>What metal is </a:t>
            </a:r>
            <a:r>
              <a:rPr lang="en-US" sz="1600" b="1" u="sng" dirty="0">
                <a:latin typeface="Comic Sans MS" pitchFamily="66" charset="0"/>
              </a:rPr>
              <a:t>not</a:t>
            </a:r>
            <a:r>
              <a:rPr lang="en-US" sz="1600" b="1" dirty="0">
                <a:latin typeface="Comic Sans MS" pitchFamily="66" charset="0"/>
              </a:rPr>
              <a:t> a solid</a:t>
            </a:r>
          </a:p>
          <a:p>
            <a:pPr algn="ctr"/>
            <a:r>
              <a:rPr lang="en-US" sz="1600" b="1" dirty="0">
                <a:latin typeface="Comic Sans MS" pitchFamily="66" charset="0"/>
              </a:rPr>
              <a:t>@ room temperature?</a:t>
            </a:r>
          </a:p>
        </p:txBody>
      </p:sp>
      <p:pic>
        <p:nvPicPr>
          <p:cNvPr id="11269" name="Picture 20" descr="Sodium metal chunks under mineral oil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21"/>
          <p:cNvSpPr>
            <a:spLocks noChangeArrowheads="1"/>
          </p:cNvSpPr>
          <p:nvPr/>
        </p:nvSpPr>
        <p:spPr bwMode="auto">
          <a:xfrm>
            <a:off x="5562600" y="525780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dirty="0">
                <a:latin typeface="Comic Sans MS" pitchFamily="66" charset="0"/>
              </a:rPr>
              <a:t>Image taken from: </a:t>
            </a:r>
          </a:p>
          <a:p>
            <a:pPr algn="ctr"/>
            <a:r>
              <a:rPr lang="en-US" sz="800" dirty="0">
                <a:latin typeface="Comic Sans MS" pitchFamily="66" charset="0"/>
                <a:hlinkClick r:id="rId4"/>
              </a:rPr>
              <a:t>http://chemistry.about.com/od/periodictableelements/ig/Element-Photo-Gallery.--98/Sodium.htm</a:t>
            </a:r>
            <a:r>
              <a:rPr lang="en-US" sz="800" dirty="0">
                <a:latin typeface="Comic Sans MS" pitchFamily="66" charset="0"/>
              </a:rPr>
              <a:t> </a:t>
            </a:r>
          </a:p>
        </p:txBody>
      </p:sp>
      <p:pic>
        <p:nvPicPr>
          <p:cNvPr id="11271" name="Picture 22" descr="MPj031433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676400"/>
            <a:ext cx="19812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22" name="Group 38"/>
          <p:cNvGraphicFramePr>
            <a:graphicFrameLocks noGrp="1"/>
          </p:cNvGraphicFramePr>
          <p:nvPr/>
        </p:nvGraphicFramePr>
        <p:xfrm>
          <a:off x="8382000" y="4038600"/>
          <a:ext cx="381000" cy="517525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22.990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523" name="Group 139"/>
          <p:cNvGraphicFramePr>
            <a:graphicFrameLocks noGrp="1"/>
          </p:cNvGraphicFramePr>
          <p:nvPr/>
        </p:nvGraphicFramePr>
        <p:xfrm>
          <a:off x="5943600" y="2133600"/>
          <a:ext cx="368300" cy="590550"/>
        </p:xfrm>
        <a:graphic>
          <a:graphicData uri="http://schemas.openxmlformats.org/drawingml/2006/table">
            <a:tbl>
              <a:tblPr/>
              <a:tblGrid>
                <a:gridCol w="3683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196.967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284" name="Line 140"/>
          <p:cNvSpPr>
            <a:spLocks noChangeShapeType="1"/>
          </p:cNvSpPr>
          <p:nvPr/>
        </p:nvSpPr>
        <p:spPr bwMode="auto">
          <a:xfrm>
            <a:off x="6400800" y="2362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5" name="Line 141"/>
          <p:cNvSpPr>
            <a:spLocks noChangeShapeType="1"/>
          </p:cNvSpPr>
          <p:nvPr/>
        </p:nvSpPr>
        <p:spPr bwMode="auto">
          <a:xfrm flipH="1">
            <a:off x="7924800" y="426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63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846" y="0"/>
            <a:ext cx="7620000" cy="1143000"/>
          </a:xfrm>
        </p:spPr>
        <p:txBody>
          <a:bodyPr/>
          <a:lstStyle/>
          <a:p>
            <a:r>
              <a:rPr lang="en-US" dirty="0" smtClean="0"/>
              <a:t>What are Reactive Metals?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1" y="914400"/>
            <a:ext cx="5029200" cy="5446426"/>
          </a:xfrm>
        </p:spPr>
        <p:txBody>
          <a:bodyPr/>
          <a:lstStyle/>
          <a:p>
            <a:r>
              <a:rPr lang="en-US" dirty="0" smtClean="0"/>
              <a:t>Metals that are more likely to undergo a chemical change or reaction</a:t>
            </a:r>
          </a:p>
          <a:p>
            <a:r>
              <a:rPr lang="en-US" altLang="en-US" dirty="0" smtClean="0"/>
              <a:t>Always </a:t>
            </a:r>
            <a:r>
              <a:rPr lang="en-US" altLang="en-US" dirty="0"/>
              <a:t>combined with something else in </a:t>
            </a:r>
            <a:r>
              <a:rPr lang="en-US" altLang="en-US" dirty="0" smtClean="0"/>
              <a:t>nature</a:t>
            </a:r>
          </a:p>
          <a:p>
            <a:endParaRPr lang="en-US" dirty="0" smtClean="0"/>
          </a:p>
          <a:p>
            <a:r>
              <a:rPr lang="en-US" dirty="0" smtClean="0"/>
              <a:t>Alkali metals (</a:t>
            </a:r>
            <a:r>
              <a:rPr lang="en-US" u="sng" dirty="0" smtClean="0">
                <a:solidFill>
                  <a:srgbClr val="FF0000"/>
                </a:solidFill>
              </a:rPr>
              <a:t>group 1</a:t>
            </a:r>
            <a:r>
              <a:rPr lang="en-US" dirty="0" smtClean="0"/>
              <a:t>) are the most </a:t>
            </a:r>
            <a:r>
              <a:rPr lang="en-US" u="sng" dirty="0" smtClean="0">
                <a:solidFill>
                  <a:srgbClr val="FF0000"/>
                </a:solidFill>
              </a:rPr>
              <a:t>reactive</a:t>
            </a:r>
            <a:r>
              <a:rPr lang="en-US" u="sng" dirty="0" smtClean="0"/>
              <a:t> </a:t>
            </a:r>
            <a:r>
              <a:rPr lang="en-US" dirty="0" smtClean="0"/>
              <a:t>metals.  Combine to form salts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Alkaline Earth metals (</a:t>
            </a:r>
            <a:r>
              <a:rPr lang="en-US" u="sng" dirty="0" smtClean="0">
                <a:solidFill>
                  <a:srgbClr val="FF0000"/>
                </a:solidFill>
              </a:rPr>
              <a:t>group 2</a:t>
            </a:r>
            <a:r>
              <a:rPr lang="en-US" dirty="0" smtClean="0"/>
              <a:t>) </a:t>
            </a:r>
            <a:r>
              <a:rPr lang="en-US" u="sng" dirty="0" smtClean="0"/>
              <a:t>second </a:t>
            </a:r>
            <a:r>
              <a:rPr lang="en-US" dirty="0" smtClean="0"/>
              <a:t>most reactive metal group. Some are important  nutrients like Calcium and magnesium. </a:t>
            </a:r>
            <a:endParaRPr lang="en-US" dirty="0"/>
          </a:p>
        </p:txBody>
      </p:sp>
      <p:pic>
        <p:nvPicPr>
          <p:cNvPr id="5" name="Picture 2" descr="Alakline earth metals in the periodic tabl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76437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Illustration highlighting the alkali metals on the periodic 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446" y="1043690"/>
            <a:ext cx="2438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WINDOWS\Application Data\Microsoft\Media Catalog\Downloaded Clips\cl5d\j023257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80" y="3399983"/>
            <a:ext cx="1395410" cy="1254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5029200" y="3008254"/>
            <a:ext cx="1383468" cy="649346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914400"/>
          </a:xfrm>
        </p:spPr>
        <p:txBody>
          <a:bodyPr/>
          <a:lstStyle/>
          <a:p>
            <a:r>
              <a:rPr lang="en-US" dirty="0" smtClean="0"/>
              <a:t>What are Transitional Metals?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99410"/>
            <a:ext cx="4495800" cy="5638800"/>
          </a:xfrm>
        </p:spPr>
        <p:txBody>
          <a:bodyPr/>
          <a:lstStyle/>
          <a:p>
            <a:r>
              <a:rPr lang="en-US" sz="2800" dirty="0" smtClean="0"/>
              <a:t>Groups in the </a:t>
            </a:r>
            <a:r>
              <a:rPr lang="en-US" sz="2800" u="sng" dirty="0" smtClean="0">
                <a:solidFill>
                  <a:srgbClr val="FF0000"/>
                </a:solidFill>
              </a:rPr>
              <a:t>middle</a:t>
            </a:r>
          </a:p>
          <a:p>
            <a:endParaRPr lang="en-US" sz="2800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Groups </a:t>
            </a:r>
            <a:r>
              <a:rPr lang="en-US" sz="2800" dirty="0" smtClean="0">
                <a:solidFill>
                  <a:srgbClr val="FF0000"/>
                </a:solidFill>
              </a:rPr>
              <a:t>3-12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Generally </a:t>
            </a:r>
            <a:r>
              <a:rPr lang="en-US" sz="2800" u="sng" dirty="0" smtClean="0">
                <a:solidFill>
                  <a:srgbClr val="FF0000"/>
                </a:solidFill>
              </a:rPr>
              <a:t>less reactive </a:t>
            </a:r>
            <a:r>
              <a:rPr lang="en-US" sz="2800" dirty="0" smtClean="0"/>
              <a:t>then other metals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Good </a:t>
            </a:r>
            <a:r>
              <a:rPr lang="en-US" sz="2800" u="sng" dirty="0" smtClean="0">
                <a:solidFill>
                  <a:srgbClr val="FF0000"/>
                </a:solidFill>
              </a:rPr>
              <a:t>conductors</a:t>
            </a:r>
            <a:r>
              <a:rPr lang="en-US" sz="2800" dirty="0" smtClean="0"/>
              <a:t> of heat and electricity.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Some are used for jewelry, currency and construction</a:t>
            </a:r>
          </a:p>
          <a:p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5" name="Picture 4" descr="periodic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990600"/>
            <a:ext cx="419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:\WINDOWS\Application Data\Microsoft\Media Catalog\Downloaded Clips\cl0\BS0059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98" y="4800600"/>
            <a:ext cx="82538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:\WINDOWS\Application Data\Microsoft\Media Catalog\Downloaded Clips\cl32\j012729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71" y="5501520"/>
            <a:ext cx="1404506" cy="124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WINDOWS\Application Data\Microsoft\Media Catalog\Downloaded Clips\cl0\SY00057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56295"/>
            <a:ext cx="1905000" cy="1990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What are Non-Metals?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" y="641714"/>
            <a:ext cx="5029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mic Sans MS" pitchFamily="66" charset="0"/>
              </a:rPr>
              <a:t>	</a:t>
            </a:r>
            <a:r>
              <a:rPr lang="en-US" b="1" u="sng" dirty="0" smtClean="0">
                <a:latin typeface="Comic Sans MS" pitchFamily="66" charset="0"/>
              </a:rPr>
              <a:t>Location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Most found to the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right</a:t>
            </a:r>
            <a:r>
              <a:rPr lang="en-US" dirty="0" smtClean="0">
                <a:latin typeface="Comic Sans MS" pitchFamily="66" charset="0"/>
              </a:rPr>
              <a:t> of the zigzag line/staircase on the periodic table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mic Sans MS" pitchFamily="66" charset="0"/>
              </a:rPr>
              <a:t>	</a:t>
            </a:r>
            <a:r>
              <a:rPr lang="en-US" sz="2000" b="1" u="sng" dirty="0" smtClean="0">
                <a:latin typeface="Comic Sans MS" pitchFamily="66" charset="0"/>
              </a:rPr>
              <a:t>Chemical Properties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Comic Sans MS" pitchFamily="66" charset="0"/>
              </a:rPr>
              <a:t>Most have almost full outer energy levels, thus they tend to gain electrons;  some have completely full outer level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mic Sans MS" pitchFamily="66" charset="0"/>
              </a:rPr>
              <a:t>	</a:t>
            </a:r>
            <a:r>
              <a:rPr lang="en-US" b="1" u="sng" dirty="0" smtClean="0">
                <a:latin typeface="Comic Sans MS" pitchFamily="66" charset="0"/>
              </a:rPr>
              <a:t>Physical Properties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ductile or malleable,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US" dirty="0" smtClean="0">
                <a:latin typeface="Comic Sans MS" pitchFamily="66" charset="0"/>
              </a:rPr>
              <a:t> shiny,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poor</a:t>
            </a:r>
            <a:r>
              <a:rPr lang="en-US" dirty="0" smtClean="0">
                <a:latin typeface="Comic Sans MS" pitchFamily="66" charset="0"/>
              </a:rPr>
              <a:t> conductors of heat and electricity, most are solid, but some are gas at room temperature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2173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7" name="Picture 13" descr="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752600"/>
            <a:ext cx="20161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4"/>
          <p:cNvSpPr>
            <a:spLocks noChangeArrowheads="1"/>
          </p:cNvSpPr>
          <p:nvPr/>
        </p:nvSpPr>
        <p:spPr bwMode="auto">
          <a:xfrm>
            <a:off x="6324600" y="4038600"/>
            <a:ext cx="2547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>
                <a:latin typeface="Comic Sans MS" pitchFamily="66" charset="0"/>
              </a:rPr>
              <a:t>Image taken from: </a:t>
            </a:r>
          </a:p>
          <a:p>
            <a:pPr algn="ctr"/>
            <a:r>
              <a:rPr lang="en-US" sz="800">
                <a:latin typeface="Comic Sans MS" pitchFamily="66" charset="0"/>
                <a:hlinkClick r:id="rId3"/>
              </a:rPr>
              <a:t>http://nobel.scas.bcit.ca/resource/ptable/cl.htm</a:t>
            </a:r>
            <a:r>
              <a:rPr lang="en-US" sz="800">
                <a:latin typeface="Comic Sans MS" pitchFamily="66" charset="0"/>
              </a:rPr>
              <a:t> </a:t>
            </a:r>
          </a:p>
        </p:txBody>
      </p:sp>
      <p:pic>
        <p:nvPicPr>
          <p:cNvPr id="13319" name="Picture 16" descr="09_sulfu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3238" y="4876800"/>
            <a:ext cx="15621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17"/>
          <p:cNvSpPr>
            <a:spLocks noChangeArrowheads="1"/>
          </p:cNvSpPr>
          <p:nvPr/>
        </p:nvSpPr>
        <p:spPr bwMode="auto">
          <a:xfrm>
            <a:off x="5029200" y="5867400"/>
            <a:ext cx="291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>
                <a:latin typeface="Comic Sans MS" pitchFamily="66" charset="0"/>
              </a:rPr>
              <a:t>Image taken from:</a:t>
            </a:r>
          </a:p>
          <a:p>
            <a:pPr algn="ctr"/>
            <a:r>
              <a:rPr lang="en-US" sz="800">
                <a:latin typeface="Comic Sans MS" pitchFamily="66" charset="0"/>
                <a:hlinkClick r:id="rId5"/>
              </a:rPr>
              <a:t>https://www.dmr.nd.gov/ndgs/rockandmineral/sulfur.asp</a:t>
            </a:r>
            <a:r>
              <a:rPr lang="en-US" sz="80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30774" name="Group 54"/>
          <p:cNvGraphicFramePr>
            <a:graphicFrameLocks noGrp="1"/>
          </p:cNvGraphicFramePr>
          <p:nvPr/>
        </p:nvGraphicFramePr>
        <p:xfrm>
          <a:off x="7772400" y="507365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32.066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92" name="Group 72"/>
          <p:cNvGraphicFramePr>
            <a:graphicFrameLocks noGrp="1"/>
          </p:cNvGraphicFramePr>
          <p:nvPr/>
        </p:nvGraphicFramePr>
        <p:xfrm>
          <a:off x="5562600" y="25146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</a:rPr>
                        <a:t>Cl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35.453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333" name="Line 73"/>
          <p:cNvSpPr>
            <a:spLocks noChangeShapeType="1"/>
          </p:cNvSpPr>
          <p:nvPr/>
        </p:nvSpPr>
        <p:spPr bwMode="auto">
          <a:xfrm>
            <a:off x="605155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4" name="Line 74"/>
          <p:cNvSpPr>
            <a:spLocks noChangeShapeType="1"/>
          </p:cNvSpPr>
          <p:nvPr/>
        </p:nvSpPr>
        <p:spPr bwMode="auto">
          <a:xfrm flipH="1">
            <a:off x="7239000" y="5334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Hydrogen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Hydrogen belongs to a family of its own.</a:t>
            </a:r>
          </a:p>
          <a:p>
            <a:pPr eaLnBrk="1" hangingPunct="1"/>
            <a:r>
              <a:rPr lang="en-US" altLang="en-US" sz="2400" smtClean="0"/>
              <a:t>Hydrogen is a diatomic, reactive gas.</a:t>
            </a:r>
          </a:p>
          <a:p>
            <a:pPr eaLnBrk="1" hangingPunct="1"/>
            <a:r>
              <a:rPr lang="en-US" altLang="en-US" sz="2400" smtClean="0"/>
              <a:t>Hydrogen was involved in the explosion of the Hindenberg.</a:t>
            </a:r>
          </a:p>
          <a:p>
            <a:pPr eaLnBrk="1" hangingPunct="1"/>
            <a:r>
              <a:rPr lang="en-US" altLang="en-US" sz="2400" smtClean="0"/>
              <a:t>Hydrogen is promising as an alternative fuel source for automobiles</a:t>
            </a:r>
          </a:p>
        </p:txBody>
      </p:sp>
      <p:pic>
        <p:nvPicPr>
          <p:cNvPr id="10244" name="Picture 24" descr="Hindenbur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05000"/>
            <a:ext cx="3810000" cy="294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209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1143000"/>
          </a:xfrm>
        </p:spPr>
        <p:txBody>
          <a:bodyPr/>
          <a:lstStyle/>
          <a:p>
            <a:r>
              <a:rPr lang="en-US" dirty="0" smtClean="0"/>
              <a:t>What are Halogens?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5236" y="1234190"/>
            <a:ext cx="5130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800600" y="230227"/>
            <a:ext cx="4253969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17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are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non-metals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Very reactive and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 often bonded with elements from </a:t>
            </a:r>
            <a:r>
              <a:rPr kumimoji="0" lang="en-US" sz="3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34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 salt compound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 electrons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the outer shell</a:t>
            </a:r>
          </a:p>
          <a:p>
            <a:pPr lvl="0" algn="l">
              <a:buFontTx/>
              <a:buChar char="•"/>
              <a:tabLst>
                <a:tab pos="457200" algn="l"/>
              </a:tabLst>
            </a:pPr>
            <a:r>
              <a:rPr lang="en-US" altLang="en-US" sz="3200" b="0" i="0" dirty="0">
                <a:latin typeface="Calibri" panose="020F0502020204030204" pitchFamily="34" charset="0"/>
              </a:rPr>
              <a:t>Used as disinfectants and to strengthen teeth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6" name="Picture 6" descr="C:\WINDOWS\Application Data\Microsoft\Media Catalog\Downloaded Clips\cl0\HM00389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43" y="5867400"/>
            <a:ext cx="890588" cy="91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:\WINDOWS\Application Data\Microsoft\Media Catalog\Downloaded Clips\cl0\SO0158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0515" y="4780781"/>
            <a:ext cx="1849748" cy="122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9" descr="C:\WINDOWS\Application Data\Microsoft\Media Catalog\Downloaded Clips\cl0\HM00232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148" y="563769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7" y="838200"/>
            <a:ext cx="8431213" cy="64008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z="7300" b="1" dirty="0"/>
              <a:t>You will need your notebook, pencils, tape or glue stick and colored pencils</a:t>
            </a:r>
            <a:r>
              <a:rPr lang="en-US" sz="7300" b="1" dirty="0" smtClean="0"/>
              <a:t>.</a:t>
            </a:r>
          </a:p>
          <a:p>
            <a:pPr>
              <a:defRPr/>
            </a:pPr>
            <a:r>
              <a:rPr lang="en-US" sz="7300" b="1" dirty="0" smtClean="0"/>
              <a:t>Take out </a:t>
            </a:r>
            <a:r>
              <a:rPr lang="en-US" sz="7300" b="1" dirty="0" smtClean="0"/>
              <a:t>vocab squares and foldable</a:t>
            </a:r>
            <a:endParaRPr lang="en-US" sz="7300" b="1" dirty="0" smtClean="0"/>
          </a:p>
          <a:p>
            <a:pPr>
              <a:defRPr/>
            </a:pPr>
            <a:r>
              <a:rPr lang="en-US" sz="7300" b="1" dirty="0" smtClean="0"/>
              <a:t>Get sheets off the front table with lamp</a:t>
            </a:r>
            <a:endParaRPr lang="en-US" sz="7300" b="1" dirty="0"/>
          </a:p>
          <a:p>
            <a:pPr>
              <a:defRPr/>
            </a:pPr>
            <a:r>
              <a:rPr lang="en-US" sz="7300" b="1" dirty="0" smtClean="0"/>
              <a:t>Complete before you read on Anticipated guide on half sheet.</a:t>
            </a:r>
            <a:endParaRPr lang="en-US" sz="7300" b="1" dirty="0" smtClean="0"/>
          </a:p>
          <a:p>
            <a:pPr>
              <a:defRPr/>
            </a:pPr>
            <a:endParaRPr lang="en-US" sz="6400" b="1" dirty="0" smtClean="0"/>
          </a:p>
          <a:p>
            <a:pPr>
              <a:defRPr/>
            </a:pPr>
            <a:endParaRPr lang="en-US" b="1" dirty="0"/>
          </a:p>
          <a:p>
            <a:pPr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en-US" b="1" dirty="0"/>
              <a:t>			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4724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</a:t>
            </a:r>
          </a:p>
        </p:txBody>
      </p:sp>
      <p:pic>
        <p:nvPicPr>
          <p:cNvPr id="5125" name="Picture 2" descr="C:\Documents and Settings\carla.thompson\Local Settings\Temporary Internet Files\Content.IE5\8IJX0BYQ\MC9004462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C:\Documents and Settings\carla.thompson\Local Settings\Temporary Internet Files\Content.IE5\8IJX0BYQ\MC9004462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altLang="en-US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8" name="Object 3"/>
          <p:cNvGraphicFramePr>
            <a:graphicFrameLocks noChangeAspect="1"/>
          </p:cNvGraphicFramePr>
          <p:nvPr/>
        </p:nvGraphicFramePr>
        <p:xfrm>
          <a:off x="8142288" y="5924550"/>
          <a:ext cx="798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7" imgW="1545621" imgH="2282836" progId="">
                  <p:embed/>
                </p:oleObj>
              </mc:Choice>
              <mc:Fallback>
                <p:oleObj name="Clip" r:id="rId7" imgW="1545621" imgH="228283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2288" y="5924550"/>
                        <a:ext cx="79851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8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31" name="Picture 11" descr="C:\Users\Owner\AppData\Local\Microsoft\Windows\Temporary Internet Files\Content.IE5\830DKTHZ\MC90005614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117633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1124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1143000"/>
          </a:xfrm>
        </p:spPr>
        <p:txBody>
          <a:bodyPr/>
          <a:lstStyle/>
          <a:p>
            <a:r>
              <a:rPr lang="en-US" dirty="0" smtClean="0"/>
              <a:t>What are Noble / Inert  Gases?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1143000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/>
              <a:t> Group</a:t>
            </a:r>
            <a:r>
              <a:rPr lang="en-US" sz="2400" u="sng" dirty="0" smtClean="0"/>
              <a:t>18</a:t>
            </a:r>
          </a:p>
          <a:p>
            <a:pPr algn="l"/>
            <a:endParaRPr lang="en-US" sz="2400" dirty="0" smtClean="0"/>
          </a:p>
          <a:p>
            <a:pPr lvl="0" algn="l"/>
            <a:r>
              <a:rPr lang="en-US" sz="2400" dirty="0" smtClean="0"/>
              <a:t>Non-metals  - Exist as </a:t>
            </a:r>
            <a:r>
              <a:rPr lang="en-US" sz="2400" u="sng" dirty="0" smtClean="0">
                <a:solidFill>
                  <a:srgbClr val="FF0000"/>
                </a:solidFill>
              </a:rPr>
              <a:t>gases</a:t>
            </a:r>
          </a:p>
          <a:p>
            <a:pPr lvl="0" algn="l"/>
            <a:endParaRPr lang="en-US" sz="2400" dirty="0" smtClean="0"/>
          </a:p>
          <a:p>
            <a:pPr lvl="0" algn="l"/>
            <a:r>
              <a:rPr lang="en-US" sz="2400" u="sng" dirty="0" smtClean="0">
                <a:solidFill>
                  <a:srgbClr val="FF0000"/>
                </a:solidFill>
              </a:rPr>
              <a:t>Not reactive </a:t>
            </a:r>
            <a:r>
              <a:rPr lang="en-US" sz="2400" dirty="0" smtClean="0"/>
              <a:t>with other elements</a:t>
            </a:r>
          </a:p>
          <a:p>
            <a:pPr lvl="0" algn="l"/>
            <a:endParaRPr lang="en-US" sz="2400" dirty="0" smtClean="0"/>
          </a:p>
          <a:p>
            <a:pPr lvl="0" algn="l"/>
            <a:r>
              <a:rPr lang="en-US" sz="2400" u="sng" dirty="0" smtClean="0">
                <a:solidFill>
                  <a:srgbClr val="FF0000"/>
                </a:solidFill>
              </a:rPr>
              <a:t>8 electrons </a:t>
            </a:r>
            <a:r>
              <a:rPr lang="en-US" sz="2400" dirty="0" smtClean="0"/>
              <a:t>in the outer shell = Full /stable</a:t>
            </a:r>
          </a:p>
          <a:p>
            <a:pPr lvl="0" algn="l"/>
            <a:endParaRPr lang="en-US" sz="2400" dirty="0" smtClean="0"/>
          </a:p>
          <a:p>
            <a:pPr lvl="0" algn="l"/>
            <a:r>
              <a:rPr lang="en-US" sz="2400" dirty="0" smtClean="0"/>
              <a:t>Helium (He) has only 2 electrons in the outer shell = Full/ stable</a:t>
            </a:r>
            <a:endParaRPr lang="en-US" sz="2400" dirty="0"/>
          </a:p>
        </p:txBody>
      </p:sp>
      <p:pic>
        <p:nvPicPr>
          <p:cNvPr id="8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1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WINDOWS\Application Data\Microsoft\Media Catalog\Downloaded Clips\cl2e\j011668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7" y="4750348"/>
            <a:ext cx="1565223" cy="205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What are Metalloids?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5029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	</a:t>
            </a:r>
            <a:r>
              <a:rPr lang="en-US" sz="2800" b="1" u="sng" dirty="0" smtClean="0">
                <a:latin typeface="Comic Sans MS" pitchFamily="66" charset="0"/>
              </a:rPr>
              <a:t>Location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Border the zigzag line/staircase on the periodic table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Comic Sans MS" pitchFamily="66" charset="0"/>
              </a:rPr>
              <a:t>	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silicon</a:t>
            </a:r>
            <a:r>
              <a:rPr lang="en-US" sz="2800" b="1" u="sng" dirty="0" smtClean="0"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is the most common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Found in </a:t>
            </a:r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semi conductors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Examples: computers, cell phone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Comic Sans MS" pitchFamily="66" charset="0"/>
              </a:rPr>
              <a:t>	</a:t>
            </a:r>
            <a:r>
              <a:rPr lang="en-US" sz="2800" b="1" u="sng" dirty="0" smtClean="0">
                <a:latin typeface="Comic Sans MS" pitchFamily="66" charset="0"/>
              </a:rPr>
              <a:t>Physical Properties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have properties of both </a:t>
            </a:r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metals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and </a:t>
            </a:r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non-metals</a:t>
            </a:r>
          </a:p>
        </p:txBody>
      </p:sp>
      <p:pic>
        <p:nvPicPr>
          <p:cNvPr id="15364" name="Picture 10" descr="Bo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148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6248400" y="5867400"/>
            <a:ext cx="263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>
                <a:latin typeface="Comic Sans MS" pitchFamily="66" charset="0"/>
              </a:rPr>
              <a:t>Image taken from: </a:t>
            </a:r>
          </a:p>
          <a:p>
            <a:pPr algn="ctr"/>
            <a:r>
              <a:rPr lang="en-US" sz="800">
                <a:latin typeface="Comic Sans MS" pitchFamily="66" charset="0"/>
                <a:hlinkClick r:id="rId3"/>
              </a:rPr>
              <a:t>http://library.thinkquest.org/C0113863/bios.shtml</a:t>
            </a:r>
            <a:r>
              <a:rPr lang="en-US" sz="800">
                <a:latin typeface="Comic Sans MS" pitchFamily="66" charset="0"/>
              </a:rPr>
              <a:t> </a:t>
            </a:r>
          </a:p>
        </p:txBody>
      </p:sp>
      <p:pic>
        <p:nvPicPr>
          <p:cNvPr id="15366" name="Picture 13" descr="Sil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9050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5410200" y="3581400"/>
            <a:ext cx="263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>
                <a:latin typeface="Comic Sans MS" pitchFamily="66" charset="0"/>
              </a:rPr>
              <a:t>Image taken from: </a:t>
            </a:r>
          </a:p>
          <a:p>
            <a:pPr algn="ctr"/>
            <a:r>
              <a:rPr lang="en-US" sz="800">
                <a:latin typeface="Comic Sans MS" pitchFamily="66" charset="0"/>
                <a:hlinkClick r:id="rId3"/>
              </a:rPr>
              <a:t>http://library.thinkquest.org/C0113863/bios.shtml</a:t>
            </a:r>
            <a:r>
              <a:rPr lang="en-US" sz="80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5486400" y="48006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10.811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58" name="Group 50"/>
          <p:cNvGraphicFramePr>
            <a:graphicFrameLocks noGrp="1"/>
          </p:cNvGraphicFramePr>
          <p:nvPr/>
        </p:nvGraphicFramePr>
        <p:xfrm>
          <a:off x="8458200" y="2514600"/>
          <a:ext cx="368300" cy="517525"/>
        </p:xfrm>
        <a:graphic>
          <a:graphicData uri="http://schemas.openxmlformats.org/drawingml/2006/table">
            <a:tbl>
              <a:tblPr/>
              <a:tblGrid>
                <a:gridCol w="3683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28.086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380" name="Line 51"/>
          <p:cNvSpPr>
            <a:spLocks noChangeShapeType="1"/>
          </p:cNvSpPr>
          <p:nvPr/>
        </p:nvSpPr>
        <p:spPr bwMode="auto">
          <a:xfrm>
            <a:off x="5943600" y="5029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1" name="Line 52"/>
          <p:cNvSpPr>
            <a:spLocks noChangeShapeType="1"/>
          </p:cNvSpPr>
          <p:nvPr/>
        </p:nvSpPr>
        <p:spPr bwMode="auto">
          <a:xfrm flipH="1">
            <a:off x="792480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Rare Earth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477963"/>
            <a:ext cx="3352800" cy="48466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Some are Radioactive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The rare earths are silver, silvery-white, or gray metals.</a:t>
            </a:r>
          </a:p>
          <a:p>
            <a:pPr>
              <a:buNone/>
              <a:defRPr/>
            </a:pPr>
            <a:r>
              <a:rPr lang="en-US" sz="2800" dirty="0" smtClean="0"/>
              <a:t> </a:t>
            </a:r>
          </a:p>
          <a:p>
            <a:pPr>
              <a:defRPr/>
            </a:pPr>
            <a:r>
              <a:rPr lang="en-US" sz="2800" dirty="0" smtClean="0"/>
              <a:t>Conduct electricity</a:t>
            </a:r>
          </a:p>
        </p:txBody>
      </p:sp>
      <p:pic>
        <p:nvPicPr>
          <p:cNvPr id="5" name="Picture 5" descr="periodic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828800"/>
            <a:ext cx="55483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1828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1</a:t>
            </a: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09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2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2209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17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1828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18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1524000"/>
            <a:ext cx="6019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3600" i="0" dirty="0">
                <a:solidFill>
                  <a:schemeClr val="hlink"/>
                </a:solidFill>
              </a:rPr>
              <a:t>Four chemical families of the periodic table: the alkali metals (IA), the alkaline earth metals (IIA), halogens (VII), and the noble gases (VIIIA).</a:t>
            </a:r>
            <a:r>
              <a:rPr lang="en-US" sz="2400" i="0" dirty="0">
                <a:solidFill>
                  <a:srgbClr val="FFFF00"/>
                </a:solidFill>
              </a:rPr>
              <a:t> 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i="0" dirty="0">
              <a:solidFill>
                <a:srgbClr val="FFFF00"/>
              </a:solidFill>
            </a:endParaRPr>
          </a:p>
        </p:txBody>
      </p:sp>
      <p:pic>
        <p:nvPicPr>
          <p:cNvPr id="24579" name="Picture 5" descr="tillery+f10-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3613" y="0"/>
            <a:ext cx="31003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43600" y="2590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1</a:t>
            </a: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31242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2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31242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17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8153400" y="2590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Group 18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162800" cy="1143000"/>
          </a:xfrm>
        </p:spPr>
        <p:txBody>
          <a:bodyPr/>
          <a:lstStyle/>
          <a:p>
            <a:r>
              <a:rPr lang="en-US" dirty="0" smtClean="0"/>
              <a:t>Periodic Table 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8392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youtu.be/lDp9hUf_SV8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30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61576"/>
            <a:ext cx="8229600" cy="1295400"/>
          </a:xfrm>
        </p:spPr>
        <p:txBody>
          <a:bodyPr/>
          <a:lstStyle/>
          <a:p>
            <a:r>
              <a:rPr lang="en-US" sz="2800" dirty="0" smtClean="0"/>
              <a:t>Directions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5867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On your periodic table indicate where your periods and groups are located.  You can draw arrows to indicate the direction.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Number your periods on left of the periodic table.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Trace the zig-zag line in </a:t>
            </a:r>
            <a:r>
              <a:rPr lang="en-US" dirty="0" smtClean="0"/>
              <a:t>Black</a:t>
            </a:r>
          </a:p>
          <a:p>
            <a:pPr marL="457200" indent="-457200">
              <a:buAutoNum type="arabicPeriod"/>
            </a:pPr>
            <a:r>
              <a:rPr lang="en-US" dirty="0" smtClean="0"/>
              <a:t>Identify the following on your </a:t>
            </a:r>
            <a:r>
              <a:rPr lang="en-US" dirty="0" smtClean="0"/>
              <a:t>table and color them as indicate.  </a:t>
            </a:r>
            <a:r>
              <a:rPr lang="en-US" dirty="0" smtClean="0"/>
              <a:t>Metals </a:t>
            </a:r>
            <a:r>
              <a:rPr lang="en-US" dirty="0"/>
              <a:t>= </a:t>
            </a:r>
            <a:r>
              <a:rPr lang="en-US" dirty="0" smtClean="0"/>
              <a:t>        Metalloids=            Nonmetals=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</a:t>
            </a:r>
            <a:r>
              <a:rPr lang="en-US" sz="1800" dirty="0" smtClean="0">
                <a:solidFill>
                  <a:srgbClr val="FF0000"/>
                </a:solidFill>
              </a:rPr>
              <a:t>Do not color too dark, you need to see the element info</a:t>
            </a:r>
            <a:r>
              <a:rPr lang="en-US" dirty="0" smtClean="0"/>
              <a:t>.</a:t>
            </a:r>
          </a:p>
          <a:p>
            <a:pPr marL="457200" indent="-457200">
              <a:spcBef>
                <a:spcPts val="0"/>
              </a:spcBef>
              <a:buAutoNum type="arabicPeriod" startAt="4"/>
            </a:pPr>
            <a:r>
              <a:rPr lang="en-US" dirty="0" smtClean="0"/>
              <a:t>At the top of your table make a coding key to include the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 name and color of each element type. </a:t>
            </a:r>
            <a:endParaRPr lang="en-US" dirty="0"/>
          </a:p>
          <a:p>
            <a:pPr marL="457200" indent="-457200">
              <a:spcBef>
                <a:spcPts val="0"/>
              </a:spcBef>
              <a:buAutoNum type="arabicPeriod" startAt="5"/>
            </a:pPr>
            <a:r>
              <a:rPr lang="en-US" dirty="0" smtClean="0"/>
              <a:t>Name </a:t>
            </a:r>
            <a:r>
              <a:rPr lang="en-US" dirty="0" smtClean="0"/>
              <a:t>group </a:t>
            </a:r>
            <a:r>
              <a:rPr lang="en-US" dirty="0" smtClean="0"/>
              <a:t>1 and outline it in red</a:t>
            </a:r>
          </a:p>
          <a:p>
            <a:pPr marL="457200" indent="-457200">
              <a:spcBef>
                <a:spcPts val="0"/>
              </a:spcBef>
              <a:buFontTx/>
              <a:buAutoNum type="arabicPeriod" startAt="5"/>
            </a:pPr>
            <a:r>
              <a:rPr lang="en-US" dirty="0"/>
              <a:t>Name group </a:t>
            </a:r>
            <a:r>
              <a:rPr lang="en-US" dirty="0" smtClean="0"/>
              <a:t>2 </a:t>
            </a:r>
            <a:r>
              <a:rPr lang="en-US" dirty="0"/>
              <a:t>and outline it in </a:t>
            </a:r>
            <a:r>
              <a:rPr lang="en-US" dirty="0" smtClean="0"/>
              <a:t>orange </a:t>
            </a:r>
          </a:p>
          <a:p>
            <a:pPr marL="457200" indent="-457200">
              <a:spcBef>
                <a:spcPts val="0"/>
              </a:spcBef>
              <a:buFontTx/>
              <a:buAutoNum type="arabicPeriod" startAt="5"/>
            </a:pPr>
            <a:r>
              <a:rPr lang="en-US" dirty="0" smtClean="0"/>
              <a:t>Name group 3-12 and outline it in blue </a:t>
            </a:r>
          </a:p>
          <a:p>
            <a:pPr marL="457200" indent="-457200">
              <a:spcBef>
                <a:spcPts val="0"/>
              </a:spcBef>
              <a:buFontTx/>
              <a:buAutoNum type="arabicPeriod" startAt="5"/>
            </a:pPr>
            <a:r>
              <a:rPr lang="en-US" dirty="0" smtClean="0"/>
              <a:t>Name group 17 and outline in purple</a:t>
            </a:r>
          </a:p>
          <a:p>
            <a:pPr marL="457200" indent="-457200">
              <a:spcBef>
                <a:spcPts val="0"/>
              </a:spcBef>
              <a:buFontTx/>
              <a:buAutoNum type="arabicPeriod" startAt="5"/>
            </a:pPr>
            <a:r>
              <a:rPr lang="en-US" dirty="0"/>
              <a:t>Name group </a:t>
            </a:r>
            <a:r>
              <a:rPr lang="en-US" dirty="0" smtClean="0"/>
              <a:t>18 </a:t>
            </a:r>
            <a:r>
              <a:rPr lang="en-US" dirty="0"/>
              <a:t>and outline in </a:t>
            </a:r>
            <a:r>
              <a:rPr lang="en-US" dirty="0" smtClean="0"/>
              <a:t>green </a:t>
            </a:r>
          </a:p>
          <a:p>
            <a:pPr marL="457200" indent="-457200">
              <a:spcBef>
                <a:spcPts val="0"/>
              </a:spcBef>
              <a:buFontTx/>
              <a:buAutoNum type="arabicPeriod" startAt="5"/>
            </a:pPr>
            <a:r>
              <a:rPr lang="en-US" dirty="0"/>
              <a:t> </a:t>
            </a:r>
            <a:r>
              <a:rPr lang="en-US" dirty="0" smtClean="0"/>
              <a:t>Label </a:t>
            </a:r>
            <a:r>
              <a:rPr lang="en-US" dirty="0" smtClean="0"/>
              <a:t>lanthanide </a:t>
            </a:r>
            <a:r>
              <a:rPr lang="en-US" dirty="0" smtClean="0"/>
              <a:t>and </a:t>
            </a:r>
            <a:r>
              <a:rPr lang="en-US" dirty="0" smtClean="0"/>
              <a:t>actinides elements   </a:t>
            </a:r>
            <a:r>
              <a:rPr lang="en-US" dirty="0" smtClean="0"/>
              <a:t>See page 20 -21 D in book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       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610600" y="2883090"/>
            <a:ext cx="3048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90146" y="2883090"/>
            <a:ext cx="304800" cy="228600"/>
          </a:xfrm>
          <a:prstGeom prst="rect">
            <a:avLst/>
          </a:prstGeom>
          <a:solidFill>
            <a:srgbClr val="A162D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05117" y="2883090"/>
            <a:ext cx="304800" cy="2286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99646" y="4191907"/>
            <a:ext cx="381000" cy="201198"/>
          </a:xfrm>
          <a:prstGeom prst="rect">
            <a:avLst/>
          </a:prstGeom>
          <a:solidFill>
            <a:srgbClr val="FFFF66"/>
          </a:solidFill>
          <a:ln w="57150" cap="flat" cmpd="sng" algn="ctr">
            <a:solidFill>
              <a:srgbClr val="7900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26222" y="4589105"/>
            <a:ext cx="381000" cy="228600"/>
          </a:xfrm>
          <a:prstGeom prst="rect">
            <a:avLst/>
          </a:prstGeom>
          <a:solidFill>
            <a:srgbClr val="FFFF66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42144" y="4935417"/>
            <a:ext cx="381000" cy="208128"/>
          </a:xfrm>
          <a:prstGeom prst="rect">
            <a:avLst/>
          </a:prstGeom>
          <a:solidFill>
            <a:srgbClr val="FFFF66"/>
          </a:solidFill>
          <a:ln w="57150" cap="flat" cmpd="sng" algn="ctr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51644" y="5226666"/>
            <a:ext cx="381000" cy="2934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V="1">
            <a:off x="5813946" y="5607378"/>
            <a:ext cx="381000" cy="223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10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642100" cy="466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04800"/>
            <a:ext cx="8382000" cy="914400"/>
          </a:xfrm>
        </p:spPr>
        <p:txBody>
          <a:bodyPr/>
          <a:lstStyle/>
          <a:p>
            <a:r>
              <a:rPr lang="en-US" sz="6600" dirty="0" smtClean="0">
                <a:solidFill>
                  <a:srgbClr val="790015"/>
                </a:solidFill>
              </a:rPr>
              <a:t> The Periodic Table</a:t>
            </a:r>
            <a:endParaRPr 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838200"/>
          </a:xfrm>
        </p:spPr>
        <p:txBody>
          <a:bodyPr/>
          <a:lstStyle/>
          <a:p>
            <a:pPr>
              <a:defRPr/>
            </a:pPr>
            <a:r>
              <a:rPr lang="en-US" sz="48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Periodic Table</a:t>
            </a:r>
            <a:endParaRPr lang="en-US" sz="4800" smtClean="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5867400"/>
            <a:ext cx="5791200" cy="45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Dmitri Mendeleev  (1834 - 1907)</a:t>
            </a:r>
          </a:p>
        </p:txBody>
      </p:sp>
      <p:pic>
        <p:nvPicPr>
          <p:cNvPr id="1126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047750"/>
            <a:ext cx="6642100" cy="466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1269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3095625"/>
            <a:ext cx="2378075" cy="3094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162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Dmitri Mendeleev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082" descr="mendeleev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599" b="8800"/>
          <a:stretch>
            <a:fillRect/>
          </a:stretch>
        </p:blipFill>
        <p:spPr bwMode="auto">
          <a:xfrm>
            <a:off x="228600" y="1143000"/>
            <a:ext cx="3352800" cy="49530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657600" y="302359"/>
            <a:ext cx="58674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endParaRPr lang="en-US" sz="2800" dirty="0" smtClean="0"/>
          </a:p>
          <a:p>
            <a:pPr lvl="0" algn="l">
              <a:spcAft>
                <a:spcPts val="600"/>
              </a:spcAft>
            </a:pPr>
            <a:r>
              <a:rPr lang="en-US" sz="2800" dirty="0" smtClean="0"/>
              <a:t>1) Father of the period table.</a:t>
            </a:r>
          </a:p>
          <a:p>
            <a:pPr lvl="0" algn="l">
              <a:spcAft>
                <a:spcPts val="600"/>
              </a:spcAft>
            </a:pPr>
            <a:r>
              <a:rPr lang="en-US" sz="2800" dirty="0" smtClean="0"/>
              <a:t>2)First to systematically arrange elements </a:t>
            </a:r>
          </a:p>
          <a:p>
            <a:pPr lvl="0" algn="l"/>
            <a:r>
              <a:rPr lang="en-US" sz="2800" dirty="0" smtClean="0"/>
              <a:t> 3)Elements were arranged</a:t>
            </a:r>
          </a:p>
          <a:p>
            <a:pPr lvl="0" algn="l"/>
            <a:r>
              <a:rPr lang="en-US" sz="2800" dirty="0" smtClean="0"/>
              <a:t>  by </a:t>
            </a:r>
            <a:r>
              <a:rPr lang="en-US" sz="2800" dirty="0"/>
              <a:t>their </a:t>
            </a:r>
            <a:r>
              <a:rPr lang="en-US" sz="2800" u="sng" dirty="0">
                <a:solidFill>
                  <a:srgbClr val="FF0000"/>
                </a:solidFill>
              </a:rPr>
              <a:t>atomic </a:t>
            </a:r>
            <a:r>
              <a:rPr lang="en-US" sz="2800" u="sng" dirty="0" smtClean="0">
                <a:solidFill>
                  <a:srgbClr val="FF0000"/>
                </a:solidFill>
              </a:rPr>
              <a:t>masses</a:t>
            </a:r>
          </a:p>
          <a:p>
            <a:pPr lvl="0" algn="l"/>
            <a:endParaRPr lang="en-US" sz="2800" dirty="0"/>
          </a:p>
          <a:p>
            <a:pPr lvl="0" algn="l">
              <a:buFont typeface="Arial" charset="0"/>
              <a:buChar char="•"/>
            </a:pPr>
            <a:r>
              <a:rPr lang="en-US" sz="2800" dirty="0" smtClean="0"/>
              <a:t>Elements were grouped </a:t>
            </a:r>
          </a:p>
          <a:p>
            <a:pPr lvl="0" algn="l"/>
            <a:r>
              <a:rPr lang="en-US" sz="2800" dirty="0" smtClean="0"/>
              <a:t>  together </a:t>
            </a:r>
            <a:r>
              <a:rPr lang="en-US" sz="2800" dirty="0"/>
              <a:t>according </a:t>
            </a:r>
            <a:r>
              <a:rPr lang="en-US" sz="2800" dirty="0" smtClean="0"/>
              <a:t>to</a:t>
            </a:r>
          </a:p>
          <a:p>
            <a:pPr lvl="0" algn="l"/>
            <a:r>
              <a:rPr lang="en-US" sz="2800" dirty="0" smtClean="0"/>
              <a:t>  their </a:t>
            </a:r>
            <a:r>
              <a:rPr lang="en-US" sz="2800" u="sng" dirty="0" smtClean="0">
                <a:solidFill>
                  <a:srgbClr val="FF0000"/>
                </a:solidFill>
              </a:rPr>
              <a:t>similarities</a:t>
            </a:r>
          </a:p>
          <a:p>
            <a:pPr lvl="0" algn="l"/>
            <a:endParaRPr lang="en-US" sz="2800" dirty="0" smtClean="0"/>
          </a:p>
          <a:p>
            <a:pPr lvl="0" algn="l"/>
            <a:r>
              <a:rPr lang="en-US" sz="2800" dirty="0" smtClean="0"/>
              <a:t>*</a:t>
            </a:r>
            <a:r>
              <a:rPr lang="en-US" sz="2800" u="sng" dirty="0" smtClean="0">
                <a:solidFill>
                  <a:srgbClr val="FF0000"/>
                </a:solidFill>
              </a:rPr>
              <a:t>Empty spaces </a:t>
            </a:r>
            <a:r>
              <a:rPr lang="en-US" sz="2800" dirty="0" smtClean="0"/>
              <a:t>were left</a:t>
            </a:r>
          </a:p>
          <a:p>
            <a:pPr lvl="0" algn="l"/>
            <a:r>
              <a:rPr lang="en-US" sz="2800" dirty="0" smtClean="0"/>
              <a:t>  where he predicted</a:t>
            </a:r>
          </a:p>
          <a:p>
            <a:pPr lvl="0" algn="l"/>
            <a:r>
              <a:rPr lang="en-US" sz="2800" dirty="0" smtClean="0"/>
              <a:t>  undiscovered elements</a:t>
            </a:r>
          </a:p>
          <a:p>
            <a:pPr lvl="0" algn="l"/>
            <a:r>
              <a:rPr lang="en-US" sz="2800" dirty="0"/>
              <a:t> </a:t>
            </a:r>
            <a:r>
              <a:rPr lang="en-US" sz="2800" dirty="0" smtClean="0"/>
              <a:t> should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62800" cy="1143000"/>
          </a:xfrm>
        </p:spPr>
        <p:txBody>
          <a:bodyPr/>
          <a:lstStyle/>
          <a:p>
            <a:pPr lvl="0"/>
            <a:r>
              <a:rPr lang="en-US" dirty="0" smtClean="0"/>
              <a:t>Mendeleev’s Published Periodic Table of Elements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5903893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Why do you think there are question marks here?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8839200" y="1295400"/>
            <a:ext cx="4953000" cy="12954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10210800" y="3200400"/>
            <a:ext cx="152400" cy="27432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8" name="Picture 12" descr="mende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7724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419600" y="3276600"/>
            <a:ext cx="152400" cy="27432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4648200" y="2133600"/>
            <a:ext cx="2438400" cy="38862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3200400" y="4191000"/>
            <a:ext cx="1066800" cy="18288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62800" cy="1143000"/>
          </a:xfrm>
        </p:spPr>
        <p:txBody>
          <a:bodyPr/>
          <a:lstStyle/>
          <a:p>
            <a:r>
              <a:rPr lang="en-US" dirty="0" smtClean="0"/>
              <a:t>Henry Moseley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7" descr="moseley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9800" y="1371600"/>
            <a:ext cx="2667000" cy="4114800"/>
          </a:xfrm>
          <a:ln/>
        </p:spPr>
      </p:pic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09600" y="1826203"/>
            <a:ext cx="5197827" cy="3662541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 concluded that the number of protons in an atom is its atomic number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1914, his work led to a revision of the periodic table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162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is the Modern Periodic Table Arranged?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495800" cy="4343400"/>
          </a:xfrm>
        </p:spPr>
        <p:txBody>
          <a:bodyPr/>
          <a:lstStyle/>
          <a:p>
            <a:r>
              <a:rPr lang="en-US" sz="4400" i="1" dirty="0" smtClean="0"/>
              <a:t>Elements are now arranged by their </a:t>
            </a:r>
            <a:r>
              <a:rPr lang="en-US" sz="4400" i="1" u="sng" dirty="0" smtClean="0">
                <a:solidFill>
                  <a:srgbClr val="FF0000"/>
                </a:solidFill>
              </a:rPr>
              <a:t>atomic numbers</a:t>
            </a:r>
          </a:p>
          <a:p>
            <a:r>
              <a:rPr lang="en-US" sz="4400" i="1" dirty="0" smtClean="0"/>
              <a:t>Elements are arranged in </a:t>
            </a:r>
            <a:r>
              <a:rPr lang="en-US" sz="4400" i="1" u="sng" dirty="0" smtClean="0">
                <a:solidFill>
                  <a:srgbClr val="FF0000"/>
                </a:solidFill>
              </a:rPr>
              <a:t>periods</a:t>
            </a:r>
            <a:r>
              <a:rPr lang="en-US" sz="4400" i="1" dirty="0" smtClean="0"/>
              <a:t> and </a:t>
            </a:r>
            <a:r>
              <a:rPr lang="en-US" sz="4400" i="1" u="sng" dirty="0" smtClean="0">
                <a:solidFill>
                  <a:srgbClr val="FF0000"/>
                </a:solidFill>
              </a:rPr>
              <a:t>groups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pic>
        <p:nvPicPr>
          <p:cNvPr id="4" name="Picture 1028"/>
          <p:cNvPicPr>
            <a:picLocks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419600" y="1371600"/>
            <a:ext cx="4724400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Periods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in the Periodic Table</a:t>
            </a:r>
          </a:p>
        </p:txBody>
      </p:sp>
      <p:pic>
        <p:nvPicPr>
          <p:cNvPr id="168967" name="periods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905000"/>
            <a:ext cx="6457950" cy="4370388"/>
          </a:xfrm>
        </p:spPr>
      </p:pic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914400" y="990600"/>
            <a:ext cx="77724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6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3600" b="0" i="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horizontal row </a:t>
            </a:r>
            <a:r>
              <a:rPr lang="en-US" sz="36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called a </a:t>
            </a:r>
            <a:r>
              <a:rPr lang="en-US" sz="3600" i="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period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429062" y="3861594"/>
            <a:ext cx="6629400" cy="4572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1689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896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8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89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96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618FFD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B7C6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4235</TotalTime>
  <Pages>32</Pages>
  <Words>863</Words>
  <Application>Microsoft Office PowerPoint</Application>
  <PresentationFormat>Letter Paper (8.5x11 in)</PresentationFormat>
  <Paragraphs>208</Paragraphs>
  <Slides>25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Comic Sans MS</vt:lpstr>
      <vt:lpstr>Times New Roman</vt:lpstr>
      <vt:lpstr>Wingdings</vt:lpstr>
      <vt:lpstr>Wingdings 2</vt:lpstr>
      <vt:lpstr>Microsoft Office 98</vt:lpstr>
      <vt:lpstr>Clip</vt:lpstr>
      <vt:lpstr>Warm Up</vt:lpstr>
      <vt:lpstr> </vt:lpstr>
      <vt:lpstr>PowerPoint Presentation</vt:lpstr>
      <vt:lpstr>The Periodic Table</vt:lpstr>
      <vt:lpstr>Dmitri Mendeleev </vt:lpstr>
      <vt:lpstr>Mendeleev’s Published Periodic Table of Elements </vt:lpstr>
      <vt:lpstr>Henry Moseley </vt:lpstr>
      <vt:lpstr>How is the Modern Periodic Table Arranged?</vt:lpstr>
      <vt:lpstr>What are Periods in the Periodic Table</vt:lpstr>
      <vt:lpstr>What are Groups?</vt:lpstr>
      <vt:lpstr>How is the Periodic Table Read? </vt:lpstr>
      <vt:lpstr>What are the division of the Periodic Table?</vt:lpstr>
      <vt:lpstr>PowerPoint Presentation</vt:lpstr>
      <vt:lpstr>What are Metals?</vt:lpstr>
      <vt:lpstr>What are Reactive Metals?</vt:lpstr>
      <vt:lpstr>What are Transitional Metals?</vt:lpstr>
      <vt:lpstr>What are Non-Metals?</vt:lpstr>
      <vt:lpstr>Hydrogen</vt:lpstr>
      <vt:lpstr>What are Halogens?</vt:lpstr>
      <vt:lpstr>What are Noble / Inert  Gases?</vt:lpstr>
      <vt:lpstr>What are Metalloids?</vt:lpstr>
      <vt:lpstr>Rare Earth Metals</vt:lpstr>
      <vt:lpstr>PowerPoint Presentation</vt:lpstr>
      <vt:lpstr>Periodic Table Rap</vt:lpstr>
      <vt:lpstr>Directions</vt:lpstr>
    </vt:vector>
  </TitlesOfParts>
  <LinksUpToDate>false</LinksUpToDate>
  <SharedDoc>false</SharedDoc>
  <HyperlinkBase>chemistrygeek.com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Atoms, Elements, and Ions</dc:title>
  <dc:subject>Chemistry I (High School)</dc:subject>
  <dc:creator>Neil Rapp</dc:creator>
  <cp:keywords>atoms, ions, elements, protons, neutrons, electrons, isotopes</cp:keywords>
  <cp:lastModifiedBy>Thompson, Carla L.</cp:lastModifiedBy>
  <cp:revision>382</cp:revision>
  <cp:lastPrinted>1996-08-29T23:28:45Z</cp:lastPrinted>
  <dcterms:created xsi:type="dcterms:W3CDTF">1996-06-10T12:19:23Z</dcterms:created>
  <dcterms:modified xsi:type="dcterms:W3CDTF">2016-09-14T18:58:17Z</dcterms:modified>
</cp:coreProperties>
</file>